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59F82D0-74C9-479C-BB90-C1B64A31D851}">
  <a:tblStyle styleId="{159F82D0-74C9-479C-BB90-C1B64A31D851}"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828A8419-6EE8-4B40-AE9A-5828D828AFD1}"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2.pn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22ea905bd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22ea905bd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41d3cddc59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g241d3cddc59_0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41d3cddc59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1" name="Google Shape;181;g241d3cddc59_0_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419d8a352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4" name="Google Shape;194;g2419d8a3525_0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22ea905bdb_0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g222ea905bdb_0_4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22ea905bdb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22ea905bdb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42d913733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42d913733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22ea905bdb_0_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22ea905bdb_0_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22ea905bdb_0_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22ea905bdb_0_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22ea905bdb_0_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22ea905bdb_0_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22ea905bdb_0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22ea905bdb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22ea905bdb_0_6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g222ea905bdb_0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22ea905bdb_0_66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3" name="Google Shape;313;g222ea905bdb_0_6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22ea905bdb_0_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22ea905bdb_0_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22ea905bdb_0_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22ea905bdb_0_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41ad0c926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41ad0c926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22ea905bdb_0_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222ea905bdb_0_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22ea905bdb_0_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222ea905bdb_0_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22ea905bdb_0_8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22ea905bdb_0_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22ea905bdb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22ea905bdb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41c69146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41c69146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222ea905bdb_0_84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5" name="Google Shape;425;g222ea905bdb_0_8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22ea905bdb_0_14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3" name="Google Shape;83;g222ea905bdb_0_1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22ea905bdb_0_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22ea905bdb_0_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4206f3bb0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24206f3bb0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4206f3bb0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24206f3bb0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4206f3bb0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24206f3bb0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24206f3bb0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24206f3bb0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24206f3bb0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24206f3bb0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241ad0c926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241ad0c926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222ea905bdb_0_98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9" name="Google Shape;519;g222ea905bdb_0_9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22ea905bdb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22ea905bdb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22ea905bdb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22ea905bdb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22ea905bdb_0_32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9" name="Google Shape;119;g222ea905bdb_0_3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22ea905bdb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22ea905bdb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22ea905bdb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22ea905bdb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22ea905bdb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222ea905bdb_0_3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2" name="Google Shape;52;p13"/>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360"/>
              </a:spcBef>
              <a:spcAft>
                <a:spcPts val="0"/>
              </a:spcAft>
              <a:buClr>
                <a:schemeClr val="dk1"/>
              </a:buClr>
              <a:buSzPts val="1800"/>
              <a:buChar char="○"/>
              <a:defRPr/>
            </a:lvl2pPr>
            <a:lvl3pPr indent="-342900" lvl="2" marL="1371600" rtl="0" algn="l">
              <a:spcBef>
                <a:spcPts val="360"/>
              </a:spcBef>
              <a:spcAft>
                <a:spcPts val="0"/>
              </a:spcAft>
              <a:buClr>
                <a:schemeClr val="dk1"/>
              </a:buClr>
              <a:buSzPts val="1800"/>
              <a:buChar char="■"/>
              <a:defRPr/>
            </a:lvl3pPr>
            <a:lvl4pPr indent="-342900" lvl="3" marL="1828800" rtl="0" algn="l">
              <a:spcBef>
                <a:spcPts val="360"/>
              </a:spcBef>
              <a:spcAft>
                <a:spcPts val="0"/>
              </a:spcAft>
              <a:buClr>
                <a:schemeClr val="dk1"/>
              </a:buClr>
              <a:buSzPts val="1800"/>
              <a:buChar char="●"/>
              <a:defRPr/>
            </a:lvl4pPr>
            <a:lvl5pPr indent="-342900" lvl="4" marL="2286000" rtl="0" algn="l">
              <a:spcBef>
                <a:spcPts val="360"/>
              </a:spcBef>
              <a:spcAft>
                <a:spcPts val="0"/>
              </a:spcAft>
              <a:buClr>
                <a:schemeClr val="dk1"/>
              </a:buClr>
              <a:buSzPts val="1800"/>
              <a:buChar char="○"/>
              <a:defRPr/>
            </a:lvl5pPr>
            <a:lvl6pPr indent="-342900" lvl="5" marL="2743200" rtl="0" algn="l">
              <a:spcBef>
                <a:spcPts val="360"/>
              </a:spcBef>
              <a:spcAft>
                <a:spcPts val="0"/>
              </a:spcAft>
              <a:buClr>
                <a:schemeClr val="dk1"/>
              </a:buClr>
              <a:buSzPts val="1800"/>
              <a:buChar char="■"/>
              <a:defRPr/>
            </a:lvl6pPr>
            <a:lvl7pPr indent="-342900" lvl="6" marL="3200400" rtl="0" algn="l">
              <a:spcBef>
                <a:spcPts val="1200"/>
              </a:spcBef>
              <a:spcAft>
                <a:spcPts val="0"/>
              </a:spcAft>
              <a:buClr>
                <a:schemeClr val="dk1"/>
              </a:buClr>
              <a:buSzPts val="1800"/>
              <a:buChar char="●"/>
              <a:defRPr/>
            </a:lvl7pPr>
            <a:lvl8pPr indent="-342900" lvl="7" marL="3657600" rtl="0" algn="l">
              <a:spcBef>
                <a:spcPts val="1200"/>
              </a:spcBef>
              <a:spcAft>
                <a:spcPts val="0"/>
              </a:spcAft>
              <a:buClr>
                <a:schemeClr val="dk1"/>
              </a:buClr>
              <a:buSzPts val="1800"/>
              <a:buChar char="○"/>
              <a:defRPr/>
            </a:lvl8pPr>
            <a:lvl9pPr indent="-342900" lvl="8" marL="4114800" rtl="0" algn="l">
              <a:spcBef>
                <a:spcPts val="1200"/>
              </a:spcBef>
              <a:spcAft>
                <a:spcPts val="1200"/>
              </a:spcAft>
              <a:buClr>
                <a:schemeClr val="dk1"/>
              </a:buClr>
              <a:buSzPts val="1800"/>
              <a:buChar char="■"/>
              <a:defRPr/>
            </a:lvl9pPr>
          </a:lstStyle>
          <a:p/>
        </p:txBody>
      </p:sp>
      <p:sp>
        <p:nvSpPr>
          <p:cNvPr id="53" name="Google Shape;53;p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4" name="Google Shape;5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5" name="Google Shape;55;p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sz="1000">
              <a:solidFill>
                <a:schemeClr val="dk2"/>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6.jpg"/><Relationship Id="rId5"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2.png"/><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9.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8.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1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10.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1.png"/><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328650" y="140350"/>
            <a:ext cx="8520600" cy="2076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Clr>
                <a:schemeClr val="dk1"/>
              </a:buClr>
              <a:buSzPct val="100000"/>
              <a:buFont typeface="Times New Roman"/>
              <a:buNone/>
            </a:pPr>
            <a:r>
              <a:t/>
            </a:r>
            <a:endParaRPr b="1" sz="3200">
              <a:latin typeface="Times New Roman"/>
              <a:ea typeface="Times New Roman"/>
              <a:cs typeface="Times New Roman"/>
              <a:sym typeface="Times New Roman"/>
            </a:endParaRPr>
          </a:p>
          <a:p>
            <a:pPr indent="0" lvl="0" marL="0" rtl="0" algn="ctr">
              <a:spcBef>
                <a:spcPts val="0"/>
              </a:spcBef>
              <a:spcAft>
                <a:spcPts val="0"/>
              </a:spcAft>
              <a:buClr>
                <a:schemeClr val="dk1"/>
              </a:buClr>
              <a:buSzPct val="103225"/>
              <a:buFont typeface="Times New Roman"/>
              <a:buNone/>
            </a:pPr>
            <a:r>
              <a:rPr b="1" lang="en-GB" sz="3100">
                <a:latin typeface="Times New Roman"/>
                <a:ea typeface="Times New Roman"/>
                <a:cs typeface="Times New Roman"/>
                <a:sym typeface="Times New Roman"/>
              </a:rPr>
              <a:t>FIRE DETECTION WITH </a:t>
            </a:r>
            <a:endParaRPr b="1" sz="3100">
              <a:latin typeface="Times New Roman"/>
              <a:ea typeface="Times New Roman"/>
              <a:cs typeface="Times New Roman"/>
              <a:sym typeface="Times New Roman"/>
            </a:endParaRPr>
          </a:p>
          <a:p>
            <a:pPr indent="0" lvl="0" marL="0" rtl="0" algn="ctr">
              <a:spcBef>
                <a:spcPts val="0"/>
              </a:spcBef>
              <a:spcAft>
                <a:spcPts val="0"/>
              </a:spcAft>
              <a:buClr>
                <a:schemeClr val="dk1"/>
              </a:buClr>
              <a:buSzPct val="103225"/>
              <a:buFont typeface="Times New Roman"/>
              <a:buNone/>
            </a:pPr>
            <a:r>
              <a:rPr b="1" lang="en-GB" sz="3100">
                <a:latin typeface="Times New Roman"/>
                <a:ea typeface="Times New Roman"/>
                <a:cs typeface="Times New Roman"/>
                <a:sym typeface="Times New Roman"/>
              </a:rPr>
              <a:t>SURVEILLANCE CAMERA USING </a:t>
            </a:r>
            <a:endParaRPr b="1" sz="3100">
              <a:latin typeface="Times New Roman"/>
              <a:ea typeface="Times New Roman"/>
              <a:cs typeface="Times New Roman"/>
              <a:sym typeface="Times New Roman"/>
            </a:endParaRPr>
          </a:p>
          <a:p>
            <a:pPr indent="0" lvl="0" marL="0" rtl="0" algn="ctr">
              <a:spcBef>
                <a:spcPts val="0"/>
              </a:spcBef>
              <a:spcAft>
                <a:spcPts val="0"/>
              </a:spcAft>
              <a:buClr>
                <a:schemeClr val="dk1"/>
              </a:buClr>
              <a:buSzPct val="103225"/>
              <a:buFont typeface="Times New Roman"/>
              <a:buNone/>
            </a:pPr>
            <a:r>
              <a:rPr b="1" lang="en-GB" sz="3100">
                <a:latin typeface="Times New Roman"/>
                <a:ea typeface="Times New Roman"/>
                <a:cs typeface="Times New Roman"/>
                <a:sym typeface="Times New Roman"/>
              </a:rPr>
              <a:t>OPEN SOURCE COMPUTER VISION </a:t>
            </a:r>
            <a:endParaRPr sz="3100">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sp>
        <p:nvSpPr>
          <p:cNvPr id="61" name="Google Shape;61;p14"/>
          <p:cNvSpPr txBox="1"/>
          <p:nvPr>
            <p:ph idx="1" type="subTitle"/>
          </p:nvPr>
        </p:nvSpPr>
        <p:spPr>
          <a:xfrm>
            <a:off x="261275" y="2216400"/>
            <a:ext cx="3747600" cy="19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solidFill>
                  <a:schemeClr val="dk1"/>
                </a:solidFill>
                <a:latin typeface="Times New Roman"/>
                <a:ea typeface="Times New Roman"/>
                <a:cs typeface="Times New Roman"/>
                <a:sym typeface="Times New Roman"/>
              </a:rPr>
              <a:t>GUIDED BY:</a:t>
            </a:r>
            <a:endParaRPr sz="17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7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GB" sz="1700">
                <a:solidFill>
                  <a:schemeClr val="dk1"/>
                </a:solidFill>
                <a:latin typeface="Times New Roman"/>
                <a:ea typeface="Times New Roman"/>
                <a:cs typeface="Times New Roman"/>
                <a:sym typeface="Times New Roman"/>
              </a:rPr>
              <a:t>Mrs.B.K.HEMALATHA</a:t>
            </a:r>
            <a:endParaRPr sz="1700">
              <a:solidFill>
                <a:schemeClr val="dk1"/>
              </a:solidFill>
              <a:latin typeface="Times New Roman"/>
              <a:ea typeface="Times New Roman"/>
              <a:cs typeface="Times New Roman"/>
              <a:sym typeface="Times New Roman"/>
            </a:endParaRPr>
          </a:p>
          <a:p>
            <a:pPr indent="0" lvl="0" marL="0" rtl="0" algn="l">
              <a:lnSpc>
                <a:spcPct val="90000"/>
              </a:lnSpc>
              <a:spcBef>
                <a:spcPts val="340"/>
              </a:spcBef>
              <a:spcAft>
                <a:spcPts val="0"/>
              </a:spcAft>
              <a:buNone/>
            </a:pPr>
            <a:r>
              <a:rPr lang="en-GB" sz="1700">
                <a:solidFill>
                  <a:schemeClr val="dk1"/>
                </a:solidFill>
                <a:latin typeface="Times New Roman"/>
                <a:ea typeface="Times New Roman"/>
                <a:cs typeface="Times New Roman"/>
                <a:sym typeface="Times New Roman"/>
              </a:rPr>
              <a:t>HOD (i/c) </a:t>
            </a:r>
            <a:r>
              <a:rPr lang="en-GB" sz="1700">
                <a:solidFill>
                  <a:schemeClr val="dk1"/>
                </a:solidFill>
                <a:latin typeface="Times New Roman"/>
                <a:ea typeface="Times New Roman"/>
                <a:cs typeface="Times New Roman"/>
                <a:sym typeface="Times New Roman"/>
              </a:rPr>
              <a:t>ECE	</a:t>
            </a:r>
            <a:endParaRPr sz="1700">
              <a:solidFill>
                <a:schemeClr val="dk1"/>
              </a:solidFill>
              <a:latin typeface="Times New Roman"/>
              <a:ea typeface="Times New Roman"/>
              <a:cs typeface="Times New Roman"/>
              <a:sym typeface="Times New Roman"/>
            </a:endParaRPr>
          </a:p>
          <a:p>
            <a:pPr indent="0" lvl="0" marL="0" rtl="0" algn="l">
              <a:lnSpc>
                <a:spcPct val="90000"/>
              </a:lnSpc>
              <a:spcBef>
                <a:spcPts val="340"/>
              </a:spcBef>
              <a:spcAft>
                <a:spcPts val="0"/>
              </a:spcAft>
              <a:buClr>
                <a:schemeClr val="dk1"/>
              </a:buClr>
              <a:buSzPts val="1700"/>
              <a:buFont typeface="Arial"/>
              <a:buNone/>
            </a:pPr>
            <a:r>
              <a:rPr lang="en-GB" sz="1700">
                <a:solidFill>
                  <a:schemeClr val="dk1"/>
                </a:solidFill>
                <a:latin typeface="Times New Roman"/>
                <a:ea typeface="Times New Roman"/>
                <a:cs typeface="Times New Roman"/>
                <a:sym typeface="Times New Roman"/>
              </a:rPr>
              <a:t>KLNCIT</a:t>
            </a:r>
            <a:endParaRPr sz="1700">
              <a:solidFill>
                <a:schemeClr val="dk1"/>
              </a:solidFill>
              <a:latin typeface="Times New Roman"/>
              <a:ea typeface="Times New Roman"/>
              <a:cs typeface="Times New Roman"/>
              <a:sym typeface="Times New Roman"/>
            </a:endParaRPr>
          </a:p>
        </p:txBody>
      </p:sp>
      <p:pic>
        <p:nvPicPr>
          <p:cNvPr descr="college logo.bmp" id="62" name="Google Shape;62;p14"/>
          <p:cNvPicPr preferRelativeResize="0"/>
          <p:nvPr/>
        </p:nvPicPr>
        <p:blipFill rotWithShape="1">
          <a:blip r:embed="rId3">
            <a:alphaModFix/>
          </a:blip>
          <a:srcRect b="0" l="0" r="0" t="0"/>
          <a:stretch/>
        </p:blipFill>
        <p:spPr>
          <a:xfrm>
            <a:off x="7911050" y="308925"/>
            <a:ext cx="990600" cy="685800"/>
          </a:xfrm>
          <a:prstGeom prst="rect">
            <a:avLst/>
          </a:prstGeom>
          <a:noFill/>
          <a:ln>
            <a:noFill/>
          </a:ln>
        </p:spPr>
      </p:pic>
      <p:sp>
        <p:nvSpPr>
          <p:cNvPr id="63" name="Google Shape;63;p14"/>
          <p:cNvSpPr txBox="1"/>
          <p:nvPr>
            <p:ph idx="1" type="subTitle"/>
          </p:nvPr>
        </p:nvSpPr>
        <p:spPr>
          <a:xfrm>
            <a:off x="5242300" y="2216400"/>
            <a:ext cx="3747600" cy="19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solidFill>
                  <a:schemeClr val="dk1"/>
                </a:solidFill>
                <a:latin typeface="Times New Roman"/>
                <a:ea typeface="Times New Roman"/>
                <a:cs typeface="Times New Roman"/>
                <a:sym typeface="Times New Roman"/>
              </a:rPr>
              <a:t>PRESENTED BY:</a:t>
            </a:r>
            <a:endParaRPr sz="1700">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t/>
            </a:r>
            <a:endParaRPr sz="17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GB" sz="1700">
                <a:solidFill>
                  <a:schemeClr val="dk1"/>
                </a:solidFill>
                <a:latin typeface="Times New Roman"/>
                <a:ea typeface="Times New Roman"/>
                <a:cs typeface="Times New Roman"/>
                <a:sym typeface="Times New Roman"/>
              </a:rPr>
              <a:t>JEYA NANDHINI.J  (910719104013)</a:t>
            </a:r>
            <a:endParaRPr sz="17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GB" sz="1700">
                <a:solidFill>
                  <a:schemeClr val="dk1"/>
                </a:solidFill>
                <a:latin typeface="Times New Roman"/>
                <a:ea typeface="Times New Roman"/>
                <a:cs typeface="Times New Roman"/>
                <a:sym typeface="Times New Roman"/>
              </a:rPr>
              <a:t>PRIYA LAKSHMI.I.  (910719104019)</a:t>
            </a:r>
            <a:endParaRPr sz="17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GB" sz="1700">
                <a:solidFill>
                  <a:schemeClr val="dk1"/>
                </a:solidFill>
                <a:latin typeface="Times New Roman"/>
                <a:ea typeface="Times New Roman"/>
                <a:cs typeface="Times New Roman"/>
                <a:sym typeface="Times New Roman"/>
              </a:rPr>
              <a:t>SURYA PRAKASH.K. (910719104028)</a:t>
            </a:r>
            <a:endParaRPr sz="17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GB" sz="1700">
                <a:solidFill>
                  <a:schemeClr val="dk1"/>
                </a:solidFill>
                <a:latin typeface="Times New Roman"/>
                <a:ea typeface="Times New Roman"/>
                <a:cs typeface="Times New Roman"/>
                <a:sym typeface="Times New Roman"/>
              </a:rPr>
              <a:t>VARSHA.M.V (910719104030)</a:t>
            </a:r>
            <a:endParaRPr sz="17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GB" sz="1700">
                <a:solidFill>
                  <a:schemeClr val="dk1"/>
                </a:solidFill>
                <a:latin typeface="Times New Roman"/>
                <a:ea typeface="Times New Roman"/>
                <a:cs typeface="Times New Roman"/>
                <a:sym typeface="Times New Roman"/>
              </a:rPr>
              <a:t>FINAL YEAR (CSE)</a:t>
            </a:r>
            <a:endParaRPr sz="17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GB" sz="1700">
                <a:solidFill>
                  <a:schemeClr val="dk1"/>
                </a:solidFill>
                <a:latin typeface="Times New Roman"/>
                <a:ea typeface="Times New Roman"/>
                <a:cs typeface="Times New Roman"/>
                <a:sym typeface="Times New Roman"/>
              </a:rPr>
              <a:t>K.L.N.C.I.T.</a:t>
            </a:r>
            <a:endParaRPr sz="17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700">
              <a:solidFill>
                <a:schemeClr val="dk1"/>
              </a:solidFill>
              <a:latin typeface="Times New Roman"/>
              <a:ea typeface="Times New Roman"/>
              <a:cs typeface="Times New Roman"/>
              <a:sym typeface="Times New Roman"/>
            </a:endParaRPr>
          </a:p>
        </p:txBody>
      </p:sp>
      <p:sp>
        <p:nvSpPr>
          <p:cNvPr id="64" name="Google Shape;64;p14"/>
          <p:cNvSpPr txBox="1"/>
          <p:nvPr/>
        </p:nvSpPr>
        <p:spPr>
          <a:xfrm>
            <a:off x="63050" y="46769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Calibri"/>
                <a:ea typeface="Calibri"/>
                <a:cs typeface="Calibri"/>
                <a:sym typeface="Calibri"/>
              </a:rPr>
              <a:t>K.L.N.C.I.T/CSE</a:t>
            </a:r>
            <a:endParaRPr/>
          </a:p>
        </p:txBody>
      </p:sp>
      <p:pic>
        <p:nvPicPr>
          <p:cNvPr id="65" name="Google Shape;65;p14"/>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66" name="Google Shape;6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67" name="Google Shape;67;p14"/>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68" name="Google Shape;68;p14"/>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3"/>
          <p:cNvSpPr txBox="1"/>
          <p:nvPr/>
        </p:nvSpPr>
        <p:spPr>
          <a:xfrm>
            <a:off x="2451575" y="322313"/>
            <a:ext cx="41148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4000"/>
              <a:buFont typeface="Times New Roman"/>
              <a:buNone/>
            </a:pPr>
            <a:r>
              <a:rPr b="1" i="0" lang="en-GB" sz="2800">
                <a:solidFill>
                  <a:schemeClr val="dk1"/>
                </a:solidFill>
                <a:latin typeface="Times New Roman"/>
                <a:ea typeface="Times New Roman"/>
                <a:cs typeface="Times New Roman"/>
                <a:sym typeface="Times New Roman"/>
              </a:rPr>
              <a:t>E</a:t>
            </a:r>
            <a:r>
              <a:rPr b="1" lang="en-GB" sz="2800">
                <a:solidFill>
                  <a:schemeClr val="dk1"/>
                </a:solidFill>
                <a:latin typeface="Times New Roman"/>
                <a:ea typeface="Times New Roman"/>
                <a:cs typeface="Times New Roman"/>
                <a:sym typeface="Times New Roman"/>
              </a:rPr>
              <a:t>XISTING SYSTEM</a:t>
            </a:r>
            <a:endParaRPr b="1" sz="2800">
              <a:solidFill>
                <a:schemeClr val="dk1"/>
              </a:solidFill>
              <a:latin typeface="Times New Roman"/>
              <a:ea typeface="Times New Roman"/>
              <a:cs typeface="Times New Roman"/>
              <a:sym typeface="Times New Roman"/>
            </a:endParaRPr>
          </a:p>
        </p:txBody>
      </p:sp>
      <p:pic>
        <p:nvPicPr>
          <p:cNvPr descr="college logo.bmp" id="171" name="Google Shape;171;p23"/>
          <p:cNvPicPr preferRelativeResize="0"/>
          <p:nvPr/>
        </p:nvPicPr>
        <p:blipFill rotWithShape="1">
          <a:blip r:embed="rId3">
            <a:alphaModFix/>
          </a:blip>
          <a:srcRect b="0" l="0" r="0" t="0"/>
          <a:stretch/>
        </p:blipFill>
        <p:spPr>
          <a:xfrm>
            <a:off x="7688500" y="171450"/>
            <a:ext cx="884000" cy="821625"/>
          </a:xfrm>
          <a:prstGeom prst="rect">
            <a:avLst/>
          </a:prstGeom>
          <a:noFill/>
          <a:ln>
            <a:noFill/>
          </a:ln>
        </p:spPr>
      </p:pic>
      <p:sp>
        <p:nvSpPr>
          <p:cNvPr id="172" name="Google Shape;172;p23"/>
          <p:cNvSpPr txBox="1"/>
          <p:nvPr/>
        </p:nvSpPr>
        <p:spPr>
          <a:xfrm>
            <a:off x="100850" y="465182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222222"/>
                </a:solidFill>
                <a:latin typeface="Calibri"/>
                <a:ea typeface="Calibri"/>
                <a:cs typeface="Calibri"/>
                <a:sym typeface="Calibri"/>
              </a:rPr>
              <a:t>K.L.N.C.I.T/CSE</a:t>
            </a:r>
            <a:endParaRPr>
              <a:solidFill>
                <a:srgbClr val="222222"/>
              </a:solidFill>
            </a:endParaRPr>
          </a:p>
        </p:txBody>
      </p:sp>
      <p:sp>
        <p:nvSpPr>
          <p:cNvPr id="173" name="Google Shape;173;p23"/>
          <p:cNvSpPr txBox="1"/>
          <p:nvPr/>
        </p:nvSpPr>
        <p:spPr>
          <a:xfrm>
            <a:off x="491675" y="1512800"/>
            <a:ext cx="698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74" name="Google Shape;174;p23"/>
          <p:cNvSpPr txBox="1"/>
          <p:nvPr/>
        </p:nvSpPr>
        <p:spPr>
          <a:xfrm>
            <a:off x="238025" y="1308125"/>
            <a:ext cx="8676300" cy="5005500"/>
          </a:xfrm>
          <a:prstGeom prst="rect">
            <a:avLst/>
          </a:prstGeom>
          <a:noFill/>
          <a:ln>
            <a:noFill/>
          </a:ln>
        </p:spPr>
        <p:txBody>
          <a:bodyPr anchorCtr="0" anchor="t" bIns="91425" lIns="91425" spcFirstLastPara="1" rIns="91425" wrap="square" tIns="91425">
            <a:spAutoFit/>
          </a:bodyPr>
          <a:lstStyle/>
          <a:p>
            <a:pPr indent="-381000" lvl="0" marL="457200" marR="0" rtl="0" algn="just">
              <a:lnSpc>
                <a:spcPct val="115000"/>
              </a:lnSpc>
              <a:spcBef>
                <a:spcPts val="2808"/>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Neural architecture search-based object detection (DetNAS) is used for searching optimal backbone networks in the application of deep learning-based models.</a:t>
            </a:r>
            <a:endParaRPr sz="2400">
              <a:solidFill>
                <a:schemeClr val="dk1"/>
              </a:solidFill>
              <a:latin typeface="Times New Roman"/>
              <a:ea typeface="Times New Roman"/>
              <a:cs typeface="Times New Roman"/>
              <a:sym typeface="Times New Roman"/>
            </a:endParaRPr>
          </a:p>
          <a:p>
            <a:pPr indent="-381000" lvl="0" marL="457200" marR="0" rtl="0" algn="just">
              <a:lnSpc>
                <a:spcPct val="115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A large scale fire dataset(approximately 400,000)images is used to train and test object-detection models with well-known backbones such as ResNet, VoVNet, and FBNetV3. </a:t>
            </a:r>
            <a:endParaRPr sz="2400">
              <a:solidFill>
                <a:schemeClr val="dk1"/>
              </a:solidFill>
              <a:latin typeface="Times New Roman"/>
              <a:ea typeface="Times New Roman"/>
              <a:cs typeface="Times New Roman"/>
              <a:sym typeface="Times New Roman"/>
            </a:endParaRPr>
          </a:p>
          <a:p>
            <a:pPr indent="0" lvl="0" marL="914400" rtl="0" algn="l">
              <a:lnSpc>
                <a:spcPct val="115000"/>
              </a:lnSpc>
              <a:spcBef>
                <a:spcPts val="0"/>
              </a:spcBef>
              <a:spcAft>
                <a:spcPts val="0"/>
              </a:spcAft>
              <a:buNone/>
            </a:pPr>
            <a:r>
              <a:t/>
            </a:r>
            <a:endParaRPr sz="2400">
              <a:latin typeface="Times New Roman"/>
              <a:ea typeface="Times New Roman"/>
              <a:cs typeface="Times New Roman"/>
              <a:sym typeface="Times New Roman"/>
            </a:endParaRPr>
          </a:p>
          <a:p>
            <a:pPr indent="0" lvl="0" marL="914400" rtl="0" algn="l">
              <a:spcBef>
                <a:spcPts val="0"/>
              </a:spcBef>
              <a:spcAft>
                <a:spcPts val="0"/>
              </a:spcAft>
              <a:buNone/>
            </a:pPr>
            <a:r>
              <a:t/>
            </a:r>
            <a:endParaRPr sz="2400">
              <a:latin typeface="Times New Roman"/>
              <a:ea typeface="Times New Roman"/>
              <a:cs typeface="Times New Roman"/>
              <a:sym typeface="Times New Roman"/>
            </a:endParaRPr>
          </a:p>
          <a:p>
            <a:pPr indent="0" lvl="0" marL="0" rtl="0" algn="l">
              <a:spcBef>
                <a:spcPts val="0"/>
              </a:spcBef>
              <a:spcAft>
                <a:spcPts val="0"/>
              </a:spcAft>
              <a:buNone/>
            </a:pPr>
            <a:r>
              <a:t/>
            </a:r>
            <a:endParaRPr sz="2400">
              <a:latin typeface="Times New Roman"/>
              <a:ea typeface="Times New Roman"/>
              <a:cs typeface="Times New Roman"/>
              <a:sym typeface="Times New Roman"/>
            </a:endParaRPr>
          </a:p>
          <a:p>
            <a:pPr indent="0" lvl="0" marL="914400" rtl="0" algn="l">
              <a:spcBef>
                <a:spcPts val="0"/>
              </a:spcBef>
              <a:spcAft>
                <a:spcPts val="0"/>
              </a:spcAft>
              <a:buNone/>
            </a:pPr>
            <a:r>
              <a:t/>
            </a:r>
            <a:endParaRPr sz="2400">
              <a:latin typeface="Times New Roman"/>
              <a:ea typeface="Times New Roman"/>
              <a:cs typeface="Times New Roman"/>
              <a:sym typeface="Times New Roman"/>
            </a:endParaRPr>
          </a:p>
          <a:p>
            <a:pPr indent="0" lvl="0" marL="914400" rtl="0" algn="l">
              <a:spcBef>
                <a:spcPts val="0"/>
              </a:spcBef>
              <a:spcAft>
                <a:spcPts val="0"/>
              </a:spcAft>
              <a:buNone/>
            </a:pPr>
            <a:r>
              <a:t/>
            </a:r>
            <a:endParaRPr sz="2400">
              <a:latin typeface="Times New Roman"/>
              <a:ea typeface="Times New Roman"/>
              <a:cs typeface="Times New Roman"/>
              <a:sym typeface="Times New Roman"/>
            </a:endParaRPr>
          </a:p>
          <a:p>
            <a:pPr indent="0" lvl="0" marL="914400" rtl="0" algn="l">
              <a:spcBef>
                <a:spcPts val="0"/>
              </a:spcBef>
              <a:spcAft>
                <a:spcPts val="0"/>
              </a:spcAft>
              <a:buNone/>
            </a:pPr>
            <a:r>
              <a:t/>
            </a:r>
            <a:endParaRPr sz="2400">
              <a:latin typeface="Times New Roman"/>
              <a:ea typeface="Times New Roman"/>
              <a:cs typeface="Times New Roman"/>
              <a:sym typeface="Times New Roman"/>
            </a:endParaRPr>
          </a:p>
        </p:txBody>
      </p:sp>
      <p:pic>
        <p:nvPicPr>
          <p:cNvPr id="175" name="Google Shape;175;p23"/>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176" name="Google Shape;176;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177" name="Google Shape;177;p23"/>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178" name="Google Shape;178;p23"/>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4"/>
          <p:cNvSpPr txBox="1"/>
          <p:nvPr/>
        </p:nvSpPr>
        <p:spPr>
          <a:xfrm>
            <a:off x="2451575" y="322313"/>
            <a:ext cx="41148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4000"/>
              <a:buFont typeface="Times New Roman"/>
              <a:buNone/>
            </a:pPr>
            <a:r>
              <a:rPr b="1" i="0" lang="en-GB" sz="2800">
                <a:solidFill>
                  <a:schemeClr val="dk1"/>
                </a:solidFill>
                <a:latin typeface="Times New Roman"/>
                <a:ea typeface="Times New Roman"/>
                <a:cs typeface="Times New Roman"/>
                <a:sym typeface="Times New Roman"/>
              </a:rPr>
              <a:t>E</a:t>
            </a:r>
            <a:r>
              <a:rPr b="1" lang="en-GB" sz="2800">
                <a:solidFill>
                  <a:schemeClr val="dk1"/>
                </a:solidFill>
                <a:latin typeface="Times New Roman"/>
                <a:ea typeface="Times New Roman"/>
                <a:cs typeface="Times New Roman"/>
                <a:sym typeface="Times New Roman"/>
              </a:rPr>
              <a:t>XISTING SYSTEM</a:t>
            </a:r>
            <a:endParaRPr b="1" sz="2800">
              <a:solidFill>
                <a:schemeClr val="dk1"/>
              </a:solidFill>
              <a:latin typeface="Times New Roman"/>
              <a:ea typeface="Times New Roman"/>
              <a:cs typeface="Times New Roman"/>
              <a:sym typeface="Times New Roman"/>
            </a:endParaRPr>
          </a:p>
        </p:txBody>
      </p:sp>
      <p:pic>
        <p:nvPicPr>
          <p:cNvPr descr="college logo.bmp" id="184" name="Google Shape;184;p24"/>
          <p:cNvPicPr preferRelativeResize="0"/>
          <p:nvPr/>
        </p:nvPicPr>
        <p:blipFill rotWithShape="1">
          <a:blip r:embed="rId3">
            <a:alphaModFix/>
          </a:blip>
          <a:srcRect b="0" l="0" r="0" t="0"/>
          <a:stretch/>
        </p:blipFill>
        <p:spPr>
          <a:xfrm>
            <a:off x="7688500" y="171450"/>
            <a:ext cx="884000" cy="821625"/>
          </a:xfrm>
          <a:prstGeom prst="rect">
            <a:avLst/>
          </a:prstGeom>
          <a:noFill/>
          <a:ln>
            <a:noFill/>
          </a:ln>
        </p:spPr>
      </p:pic>
      <p:sp>
        <p:nvSpPr>
          <p:cNvPr id="185" name="Google Shape;185;p24"/>
          <p:cNvSpPr txBox="1"/>
          <p:nvPr/>
        </p:nvSpPr>
        <p:spPr>
          <a:xfrm>
            <a:off x="100850" y="465182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222222"/>
                </a:solidFill>
                <a:latin typeface="Calibri"/>
                <a:ea typeface="Calibri"/>
                <a:cs typeface="Calibri"/>
                <a:sym typeface="Calibri"/>
              </a:rPr>
              <a:t>K.L.N.C.I.T/CSE</a:t>
            </a:r>
            <a:endParaRPr>
              <a:solidFill>
                <a:srgbClr val="222222"/>
              </a:solidFill>
            </a:endParaRPr>
          </a:p>
        </p:txBody>
      </p:sp>
      <p:sp>
        <p:nvSpPr>
          <p:cNvPr id="186" name="Google Shape;186;p24"/>
          <p:cNvSpPr txBox="1"/>
          <p:nvPr/>
        </p:nvSpPr>
        <p:spPr>
          <a:xfrm>
            <a:off x="491675" y="1512800"/>
            <a:ext cx="698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87" name="Google Shape;187;p24"/>
          <p:cNvSpPr txBox="1"/>
          <p:nvPr/>
        </p:nvSpPr>
        <p:spPr>
          <a:xfrm>
            <a:off x="396150" y="1371138"/>
            <a:ext cx="8351700" cy="4511400"/>
          </a:xfrm>
          <a:prstGeom prst="rect">
            <a:avLst/>
          </a:prstGeom>
          <a:noFill/>
          <a:ln>
            <a:noFill/>
          </a:ln>
        </p:spPr>
        <p:txBody>
          <a:bodyPr anchorCtr="0" anchor="t" bIns="91425" lIns="91425" spcFirstLastPara="1" rIns="91425" wrap="square" tIns="91425">
            <a:spAutoFit/>
          </a:bodyPr>
          <a:lstStyle/>
          <a:p>
            <a:pPr indent="-361950" lvl="0" marL="457200" marR="0" rtl="0" algn="just">
              <a:lnSpc>
                <a:spcPct val="115000"/>
              </a:lnSpc>
              <a:spcBef>
                <a:spcPts val="2808"/>
              </a:spcBef>
              <a:spcAft>
                <a:spcPts val="0"/>
              </a:spcAft>
              <a:buClr>
                <a:schemeClr val="dk1"/>
              </a:buClr>
              <a:buSzPts val="2100"/>
              <a:buFont typeface="Times New Roman"/>
              <a:buChar char="●"/>
            </a:pPr>
            <a:r>
              <a:rPr lang="en-GB" sz="2100">
                <a:solidFill>
                  <a:schemeClr val="dk1"/>
                </a:solidFill>
                <a:latin typeface="Times New Roman"/>
                <a:ea typeface="Times New Roman"/>
                <a:cs typeface="Times New Roman"/>
                <a:sym typeface="Times New Roman"/>
              </a:rPr>
              <a:t>We propose a damage area estimation method using Bayesian neural network (BNN)model.</a:t>
            </a:r>
            <a:endParaRPr sz="2100">
              <a:solidFill>
                <a:schemeClr val="dk1"/>
              </a:solidFill>
              <a:latin typeface="Times New Roman"/>
              <a:ea typeface="Times New Roman"/>
              <a:cs typeface="Times New Roman"/>
              <a:sym typeface="Times New Roman"/>
            </a:endParaRPr>
          </a:p>
          <a:p>
            <a:pPr indent="-361950" lvl="0" marL="457200" marR="0" rtl="0" algn="just">
              <a:lnSpc>
                <a:spcPct val="115000"/>
              </a:lnSpc>
              <a:spcBef>
                <a:spcPts val="0"/>
              </a:spcBef>
              <a:spcAft>
                <a:spcPts val="0"/>
              </a:spcAft>
              <a:buClr>
                <a:schemeClr val="dk1"/>
              </a:buClr>
              <a:buSzPts val="2100"/>
              <a:buFont typeface="Times New Roman"/>
              <a:buChar char="●"/>
            </a:pPr>
            <a:r>
              <a:rPr lang="en-GB" sz="2100">
                <a:solidFill>
                  <a:schemeClr val="dk1"/>
                </a:solidFill>
                <a:latin typeface="Times New Roman"/>
                <a:ea typeface="Times New Roman"/>
                <a:cs typeface="Times New Roman"/>
                <a:sym typeface="Times New Roman"/>
              </a:rPr>
              <a:t>Faster RCNN object detection architecture is used and is composed of three parts</a:t>
            </a:r>
            <a:endParaRPr sz="2100">
              <a:solidFill>
                <a:schemeClr val="dk1"/>
              </a:solidFill>
              <a:latin typeface="Times New Roman"/>
              <a:ea typeface="Times New Roman"/>
              <a:cs typeface="Times New Roman"/>
              <a:sym typeface="Times New Roman"/>
            </a:endParaRPr>
          </a:p>
          <a:p>
            <a:pPr indent="0" lvl="0" marL="457200" marR="0" rtl="0" algn="just">
              <a:lnSpc>
                <a:spcPct val="150000"/>
              </a:lnSpc>
              <a:spcBef>
                <a:spcPts val="0"/>
              </a:spcBef>
              <a:spcAft>
                <a:spcPts val="0"/>
              </a:spcAft>
              <a:buNone/>
            </a:pPr>
            <a:r>
              <a:rPr b="1" lang="en-GB" sz="2100">
                <a:solidFill>
                  <a:schemeClr val="dk1"/>
                </a:solidFill>
                <a:latin typeface="Times New Roman"/>
                <a:ea typeface="Times New Roman"/>
                <a:cs typeface="Times New Roman"/>
                <a:sym typeface="Times New Roman"/>
              </a:rPr>
              <a:t>                        1.</a:t>
            </a:r>
            <a:r>
              <a:rPr lang="en-GB" sz="2100">
                <a:solidFill>
                  <a:schemeClr val="dk1"/>
                </a:solidFill>
                <a:latin typeface="Times New Roman"/>
                <a:ea typeface="Times New Roman"/>
                <a:cs typeface="Times New Roman"/>
                <a:sym typeface="Times New Roman"/>
              </a:rPr>
              <a:t> Convolution layers</a:t>
            </a:r>
            <a:endParaRPr sz="2100">
              <a:solidFill>
                <a:schemeClr val="dk1"/>
              </a:solidFill>
              <a:latin typeface="Times New Roman"/>
              <a:ea typeface="Times New Roman"/>
              <a:cs typeface="Times New Roman"/>
              <a:sym typeface="Times New Roman"/>
            </a:endParaRPr>
          </a:p>
          <a:p>
            <a:pPr indent="0" lvl="0" marL="457200" marR="0" rtl="0" algn="just">
              <a:lnSpc>
                <a:spcPct val="150000"/>
              </a:lnSpc>
              <a:spcBef>
                <a:spcPts val="0"/>
              </a:spcBef>
              <a:spcAft>
                <a:spcPts val="0"/>
              </a:spcAft>
              <a:buNone/>
            </a:pPr>
            <a:r>
              <a:rPr lang="en-GB" sz="2100">
                <a:solidFill>
                  <a:schemeClr val="dk1"/>
                </a:solidFill>
                <a:latin typeface="Times New Roman"/>
                <a:ea typeface="Times New Roman"/>
                <a:cs typeface="Times New Roman"/>
                <a:sym typeface="Times New Roman"/>
              </a:rPr>
              <a:t>                        </a:t>
            </a:r>
            <a:r>
              <a:rPr b="1" lang="en-GB" sz="2100">
                <a:solidFill>
                  <a:schemeClr val="dk1"/>
                </a:solidFill>
                <a:latin typeface="Times New Roman"/>
                <a:ea typeface="Times New Roman"/>
                <a:cs typeface="Times New Roman"/>
                <a:sym typeface="Times New Roman"/>
              </a:rPr>
              <a:t>2</a:t>
            </a:r>
            <a:r>
              <a:rPr lang="en-GB" sz="2100">
                <a:solidFill>
                  <a:schemeClr val="dk1"/>
                </a:solidFill>
                <a:latin typeface="Times New Roman"/>
                <a:ea typeface="Times New Roman"/>
                <a:cs typeface="Times New Roman"/>
                <a:sym typeface="Times New Roman"/>
              </a:rPr>
              <a:t>. Region Proposal Network (RPN)</a:t>
            </a:r>
            <a:endParaRPr sz="2100">
              <a:solidFill>
                <a:schemeClr val="dk1"/>
              </a:solidFill>
              <a:latin typeface="Times New Roman"/>
              <a:ea typeface="Times New Roman"/>
              <a:cs typeface="Times New Roman"/>
              <a:sym typeface="Times New Roman"/>
            </a:endParaRPr>
          </a:p>
          <a:p>
            <a:pPr indent="0" lvl="0" marL="457200" marR="0" rtl="0" algn="just">
              <a:lnSpc>
                <a:spcPct val="150000"/>
              </a:lnSpc>
              <a:spcBef>
                <a:spcPts val="0"/>
              </a:spcBef>
              <a:spcAft>
                <a:spcPts val="0"/>
              </a:spcAft>
              <a:buNone/>
            </a:pPr>
            <a:r>
              <a:rPr lang="en-GB" sz="2100">
                <a:solidFill>
                  <a:schemeClr val="dk1"/>
                </a:solidFill>
                <a:latin typeface="Times New Roman"/>
                <a:ea typeface="Times New Roman"/>
                <a:cs typeface="Times New Roman"/>
                <a:sym typeface="Times New Roman"/>
              </a:rPr>
              <a:t>                       </a:t>
            </a:r>
            <a:r>
              <a:rPr b="1" lang="en-GB" sz="2100">
                <a:solidFill>
                  <a:schemeClr val="dk1"/>
                </a:solidFill>
                <a:latin typeface="Times New Roman"/>
                <a:ea typeface="Times New Roman"/>
                <a:cs typeface="Times New Roman"/>
                <a:sym typeface="Times New Roman"/>
              </a:rPr>
              <a:t> 3.</a:t>
            </a:r>
            <a:r>
              <a:rPr lang="en-GB" sz="2100">
                <a:solidFill>
                  <a:schemeClr val="dk1"/>
                </a:solidFill>
                <a:latin typeface="Times New Roman"/>
                <a:ea typeface="Times New Roman"/>
                <a:cs typeface="Times New Roman"/>
                <a:sym typeface="Times New Roman"/>
              </a:rPr>
              <a:t> Classes and Bounding Boxes prediction.</a:t>
            </a:r>
            <a:endParaRPr sz="2100">
              <a:solidFill>
                <a:schemeClr val="dk1"/>
              </a:solidFill>
              <a:latin typeface="Times New Roman"/>
              <a:ea typeface="Times New Roman"/>
              <a:cs typeface="Times New Roman"/>
              <a:sym typeface="Times New Roman"/>
            </a:endParaRPr>
          </a:p>
          <a:p>
            <a:pPr indent="0" lvl="0" marL="914400" rtl="0" algn="l">
              <a:spcBef>
                <a:spcPts val="0"/>
              </a:spcBef>
              <a:spcAft>
                <a:spcPts val="0"/>
              </a:spcAft>
              <a:buNone/>
            </a:pPr>
            <a:r>
              <a:t/>
            </a:r>
            <a:endParaRPr sz="2100">
              <a:latin typeface="Times New Roman"/>
              <a:ea typeface="Times New Roman"/>
              <a:cs typeface="Times New Roman"/>
              <a:sym typeface="Times New Roman"/>
            </a:endParaRPr>
          </a:p>
          <a:p>
            <a:pPr indent="0" lvl="0" marL="914400" rtl="0" algn="l">
              <a:spcBef>
                <a:spcPts val="0"/>
              </a:spcBef>
              <a:spcAft>
                <a:spcPts val="0"/>
              </a:spcAft>
              <a:buNone/>
            </a:pPr>
            <a:r>
              <a:t/>
            </a:r>
            <a:endParaRPr sz="2100">
              <a:latin typeface="Times New Roman"/>
              <a:ea typeface="Times New Roman"/>
              <a:cs typeface="Times New Roman"/>
              <a:sym typeface="Times New Roman"/>
            </a:endParaRPr>
          </a:p>
          <a:p>
            <a:pPr indent="0" lvl="0" marL="914400" rtl="0" algn="l">
              <a:spcBef>
                <a:spcPts val="0"/>
              </a:spcBef>
              <a:spcAft>
                <a:spcPts val="0"/>
              </a:spcAft>
              <a:buNone/>
            </a:pPr>
            <a:r>
              <a:t/>
            </a:r>
            <a:endParaRPr sz="2400">
              <a:latin typeface="Times New Roman"/>
              <a:ea typeface="Times New Roman"/>
              <a:cs typeface="Times New Roman"/>
              <a:sym typeface="Times New Roman"/>
            </a:endParaRPr>
          </a:p>
          <a:p>
            <a:pPr indent="0" lvl="0" marL="914400" rtl="0" algn="l">
              <a:spcBef>
                <a:spcPts val="0"/>
              </a:spcBef>
              <a:spcAft>
                <a:spcPts val="0"/>
              </a:spcAft>
              <a:buNone/>
            </a:pPr>
            <a:r>
              <a:t/>
            </a:r>
            <a:endParaRPr sz="2400">
              <a:latin typeface="Times New Roman"/>
              <a:ea typeface="Times New Roman"/>
              <a:cs typeface="Times New Roman"/>
              <a:sym typeface="Times New Roman"/>
            </a:endParaRPr>
          </a:p>
        </p:txBody>
      </p:sp>
      <p:pic>
        <p:nvPicPr>
          <p:cNvPr id="188" name="Google Shape;188;p24"/>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189" name="Google Shape;189;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190" name="Google Shape;190;p24"/>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191" name="Google Shape;191;p24"/>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5"/>
          <p:cNvSpPr txBox="1"/>
          <p:nvPr/>
        </p:nvSpPr>
        <p:spPr>
          <a:xfrm>
            <a:off x="2029675" y="322325"/>
            <a:ext cx="45366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4000"/>
              <a:buFont typeface="Times New Roman"/>
              <a:buNone/>
            </a:pPr>
            <a:r>
              <a:rPr b="1" lang="en-GB" sz="2800">
                <a:solidFill>
                  <a:schemeClr val="dk1"/>
                </a:solidFill>
                <a:latin typeface="Times New Roman"/>
                <a:ea typeface="Times New Roman"/>
                <a:cs typeface="Times New Roman"/>
                <a:sym typeface="Times New Roman"/>
              </a:rPr>
              <a:t>PROBLEM DEFINITION</a:t>
            </a:r>
            <a:endParaRPr b="1" sz="2800">
              <a:solidFill>
                <a:schemeClr val="dk1"/>
              </a:solidFill>
              <a:latin typeface="Times New Roman"/>
              <a:ea typeface="Times New Roman"/>
              <a:cs typeface="Times New Roman"/>
              <a:sym typeface="Times New Roman"/>
            </a:endParaRPr>
          </a:p>
        </p:txBody>
      </p:sp>
      <p:pic>
        <p:nvPicPr>
          <p:cNvPr descr="college logo.bmp" id="197" name="Google Shape;197;p25"/>
          <p:cNvPicPr preferRelativeResize="0"/>
          <p:nvPr/>
        </p:nvPicPr>
        <p:blipFill rotWithShape="1">
          <a:blip r:embed="rId3">
            <a:alphaModFix/>
          </a:blip>
          <a:srcRect b="0" l="0" r="0" t="0"/>
          <a:stretch/>
        </p:blipFill>
        <p:spPr>
          <a:xfrm>
            <a:off x="7688500" y="171450"/>
            <a:ext cx="884000" cy="821625"/>
          </a:xfrm>
          <a:prstGeom prst="rect">
            <a:avLst/>
          </a:prstGeom>
          <a:noFill/>
          <a:ln>
            <a:noFill/>
          </a:ln>
        </p:spPr>
      </p:pic>
      <p:sp>
        <p:nvSpPr>
          <p:cNvPr id="198" name="Google Shape;198;p25"/>
          <p:cNvSpPr txBox="1"/>
          <p:nvPr/>
        </p:nvSpPr>
        <p:spPr>
          <a:xfrm>
            <a:off x="100850" y="465182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222222"/>
                </a:solidFill>
                <a:latin typeface="Calibri"/>
                <a:ea typeface="Calibri"/>
                <a:cs typeface="Calibri"/>
                <a:sym typeface="Calibri"/>
              </a:rPr>
              <a:t>K.L.N.C.I.T/CSE</a:t>
            </a:r>
            <a:endParaRPr>
              <a:solidFill>
                <a:srgbClr val="222222"/>
              </a:solidFill>
            </a:endParaRPr>
          </a:p>
        </p:txBody>
      </p:sp>
      <p:sp>
        <p:nvSpPr>
          <p:cNvPr id="199" name="Google Shape;199;p25"/>
          <p:cNvSpPr txBox="1"/>
          <p:nvPr/>
        </p:nvSpPr>
        <p:spPr>
          <a:xfrm>
            <a:off x="491675" y="1512800"/>
            <a:ext cx="698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200" name="Google Shape;200;p25"/>
          <p:cNvSpPr txBox="1"/>
          <p:nvPr/>
        </p:nvSpPr>
        <p:spPr>
          <a:xfrm>
            <a:off x="396150" y="1371138"/>
            <a:ext cx="8351700" cy="3047700"/>
          </a:xfrm>
          <a:prstGeom prst="rect">
            <a:avLst/>
          </a:prstGeom>
          <a:noFill/>
          <a:ln>
            <a:noFill/>
          </a:ln>
        </p:spPr>
        <p:txBody>
          <a:bodyPr anchorCtr="0" anchor="t" bIns="91425" lIns="91425" spcFirstLastPara="1" rIns="91425" wrap="square" tIns="91425">
            <a:spAutoFit/>
          </a:bodyPr>
          <a:lstStyle/>
          <a:p>
            <a:pPr indent="-381000" lvl="0" marL="457200" rtl="0" algn="just">
              <a:lnSpc>
                <a:spcPct val="115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The Existing fire detection systems is Sensitive to dust particles and insects, meaning that regular maintenance is needed.</a:t>
            </a:r>
            <a:endParaRPr sz="2400">
              <a:solidFill>
                <a:schemeClr val="dk1"/>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Clr>
                <a:schemeClr val="dk1"/>
              </a:buClr>
              <a:buSzPts val="1100"/>
              <a:buFont typeface="Arial"/>
              <a:buNone/>
            </a:pPr>
            <a:r>
              <a:t/>
            </a:r>
            <a:endParaRPr sz="2400">
              <a:solidFill>
                <a:schemeClr val="dk1"/>
              </a:solidFill>
              <a:latin typeface="Times New Roman"/>
              <a:ea typeface="Times New Roman"/>
              <a:cs typeface="Times New Roman"/>
              <a:sym typeface="Times New Roman"/>
            </a:endParaRPr>
          </a:p>
          <a:p>
            <a:pPr indent="-381000" lvl="0" marL="457200" rtl="0" algn="just">
              <a:lnSpc>
                <a:spcPct val="115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It requires more power and more maintenance cost.</a:t>
            </a:r>
            <a:endParaRPr sz="2100">
              <a:solidFill>
                <a:schemeClr val="dk1"/>
              </a:solidFill>
              <a:latin typeface="Times New Roman"/>
              <a:ea typeface="Times New Roman"/>
              <a:cs typeface="Times New Roman"/>
              <a:sym typeface="Times New Roman"/>
            </a:endParaRPr>
          </a:p>
          <a:p>
            <a:pPr indent="0" lvl="0" marL="914400" rtl="0" algn="l">
              <a:spcBef>
                <a:spcPts val="0"/>
              </a:spcBef>
              <a:spcAft>
                <a:spcPts val="0"/>
              </a:spcAft>
              <a:buNone/>
            </a:pPr>
            <a:r>
              <a:t/>
            </a:r>
            <a:endParaRPr sz="2400">
              <a:latin typeface="Times New Roman"/>
              <a:ea typeface="Times New Roman"/>
              <a:cs typeface="Times New Roman"/>
              <a:sym typeface="Times New Roman"/>
            </a:endParaRPr>
          </a:p>
          <a:p>
            <a:pPr indent="0" lvl="0" marL="914400" rtl="0" algn="l">
              <a:spcBef>
                <a:spcPts val="0"/>
              </a:spcBef>
              <a:spcAft>
                <a:spcPts val="0"/>
              </a:spcAft>
              <a:buNone/>
            </a:pPr>
            <a:r>
              <a:t/>
            </a:r>
            <a:endParaRPr sz="2400">
              <a:latin typeface="Times New Roman"/>
              <a:ea typeface="Times New Roman"/>
              <a:cs typeface="Times New Roman"/>
              <a:sym typeface="Times New Roman"/>
            </a:endParaRPr>
          </a:p>
        </p:txBody>
      </p:sp>
      <p:pic>
        <p:nvPicPr>
          <p:cNvPr id="201" name="Google Shape;201;p25"/>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202" name="Google Shape;202;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203" name="Google Shape;203;p25"/>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204" name="Google Shape;204;p25"/>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6"/>
          <p:cNvSpPr txBox="1"/>
          <p:nvPr>
            <p:ph type="title"/>
          </p:nvPr>
        </p:nvSpPr>
        <p:spPr>
          <a:xfrm>
            <a:off x="401400" y="199475"/>
            <a:ext cx="7696200" cy="6684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000"/>
              <a:buFont typeface="Times New Roman"/>
              <a:buNone/>
            </a:pPr>
            <a:br>
              <a:rPr b="1" i="0" lang="en-GB" u="none">
                <a:solidFill>
                  <a:srgbClr val="000000"/>
                </a:solidFill>
                <a:latin typeface="Times New Roman"/>
                <a:ea typeface="Times New Roman"/>
                <a:cs typeface="Times New Roman"/>
                <a:sym typeface="Times New Roman"/>
              </a:rPr>
            </a:br>
            <a:r>
              <a:rPr b="1" i="0" lang="en-GB" sz="2600" u="none">
                <a:solidFill>
                  <a:srgbClr val="000000"/>
                </a:solidFill>
                <a:latin typeface="Times New Roman"/>
                <a:ea typeface="Times New Roman"/>
                <a:cs typeface="Times New Roman"/>
                <a:sym typeface="Times New Roman"/>
              </a:rPr>
              <a:t>P</a:t>
            </a:r>
            <a:r>
              <a:rPr b="1" lang="en-GB" sz="2600">
                <a:solidFill>
                  <a:srgbClr val="000000"/>
                </a:solidFill>
                <a:latin typeface="Times New Roman"/>
                <a:ea typeface="Times New Roman"/>
                <a:cs typeface="Times New Roman"/>
                <a:sym typeface="Times New Roman"/>
              </a:rPr>
              <a:t>ROPOSED SOLUTION</a:t>
            </a:r>
            <a:endParaRPr b="1" sz="2600">
              <a:solidFill>
                <a:srgbClr val="000000"/>
              </a:solidFill>
              <a:latin typeface="Times New Roman"/>
              <a:ea typeface="Times New Roman"/>
              <a:cs typeface="Times New Roman"/>
              <a:sym typeface="Times New Roman"/>
            </a:endParaRPr>
          </a:p>
        </p:txBody>
      </p:sp>
      <p:sp>
        <p:nvSpPr>
          <p:cNvPr id="210" name="Google Shape;210;p26"/>
          <p:cNvSpPr txBox="1"/>
          <p:nvPr>
            <p:ph idx="1" type="body"/>
          </p:nvPr>
        </p:nvSpPr>
        <p:spPr>
          <a:xfrm>
            <a:off x="318550" y="1247975"/>
            <a:ext cx="8341200" cy="3075600"/>
          </a:xfrm>
          <a:prstGeom prst="rect">
            <a:avLst/>
          </a:prstGeom>
          <a:noFill/>
          <a:ln>
            <a:noFill/>
          </a:ln>
        </p:spPr>
        <p:txBody>
          <a:bodyPr anchorCtr="0" anchor="t" bIns="45700" lIns="91425" spcFirstLastPara="1" rIns="91425" wrap="square" tIns="45700">
            <a:noAutofit/>
          </a:bodyPr>
          <a:lstStyle/>
          <a:p>
            <a:pPr indent="-381000" lvl="0" marL="457200" marR="0" rtl="0" algn="l">
              <a:spcBef>
                <a:spcPts val="0"/>
              </a:spcBef>
              <a:spcAft>
                <a:spcPts val="0"/>
              </a:spcAft>
              <a:buClr>
                <a:srgbClr val="000000"/>
              </a:buClr>
              <a:buSzPts val="2400"/>
              <a:buFont typeface="Times New Roman"/>
              <a:buChar char="●"/>
            </a:pPr>
            <a:r>
              <a:rPr lang="en-GB" sz="2400">
                <a:solidFill>
                  <a:srgbClr val="000000"/>
                </a:solidFill>
                <a:latin typeface="Times New Roman"/>
                <a:ea typeface="Times New Roman"/>
                <a:cs typeface="Times New Roman"/>
                <a:sym typeface="Times New Roman"/>
              </a:rPr>
              <a:t>In the Proposed System we have utilized the advancements, we use opencv and YOLO V5 algorithm.</a:t>
            </a:r>
            <a:endParaRPr sz="2400">
              <a:solidFill>
                <a:srgbClr val="000000"/>
              </a:solidFill>
              <a:latin typeface="Times New Roman"/>
              <a:ea typeface="Times New Roman"/>
              <a:cs typeface="Times New Roman"/>
              <a:sym typeface="Times New Roman"/>
            </a:endParaRPr>
          </a:p>
          <a:p>
            <a:pPr indent="0" lvl="0" marL="457200" marR="0" rtl="0" algn="l">
              <a:spcBef>
                <a:spcPts val="0"/>
              </a:spcBef>
              <a:spcAft>
                <a:spcPts val="0"/>
              </a:spcAft>
              <a:buNone/>
            </a:pPr>
            <a:r>
              <a:t/>
            </a:r>
            <a:endParaRPr sz="2400">
              <a:solidFill>
                <a:srgbClr val="000000"/>
              </a:solidFill>
              <a:latin typeface="Times New Roman"/>
              <a:ea typeface="Times New Roman"/>
              <a:cs typeface="Times New Roman"/>
              <a:sym typeface="Times New Roman"/>
            </a:endParaRPr>
          </a:p>
          <a:p>
            <a:pPr indent="-381000" lvl="0" marL="457200" marR="0" rtl="0" algn="l">
              <a:spcBef>
                <a:spcPts val="0"/>
              </a:spcBef>
              <a:spcAft>
                <a:spcPts val="0"/>
              </a:spcAft>
              <a:buClr>
                <a:srgbClr val="000000"/>
              </a:buClr>
              <a:buSzPts val="2400"/>
              <a:buFont typeface="Times New Roman"/>
              <a:buChar char="●"/>
            </a:pPr>
            <a:r>
              <a:rPr lang="en-GB" sz="2400">
                <a:solidFill>
                  <a:srgbClr val="000000"/>
                </a:solidFill>
                <a:latin typeface="Times New Roman"/>
                <a:ea typeface="Times New Roman"/>
                <a:cs typeface="Times New Roman"/>
                <a:sym typeface="Times New Roman"/>
              </a:rPr>
              <a:t>The proposed solution will include the subsystem that detects the fire and alert automatically  incase fire detected.Through that,the proposed system will give the high opportunity of taking action when fire outbreaks.</a:t>
            </a:r>
            <a:endParaRPr sz="2400">
              <a:solidFill>
                <a:srgbClr val="000000"/>
              </a:solidFill>
              <a:latin typeface="Times New Roman"/>
              <a:ea typeface="Times New Roman"/>
              <a:cs typeface="Times New Roman"/>
              <a:sym typeface="Times New Roman"/>
            </a:endParaRPr>
          </a:p>
          <a:p>
            <a:pPr indent="0" lvl="0" marL="457200" marR="0" rtl="0" algn="l">
              <a:spcBef>
                <a:spcPts val="0"/>
              </a:spcBef>
              <a:spcAft>
                <a:spcPts val="0"/>
              </a:spcAft>
              <a:buNone/>
            </a:pPr>
            <a:r>
              <a:t/>
            </a:r>
            <a:endParaRPr>
              <a:solidFill>
                <a:schemeClr val="dk1"/>
              </a:solidFill>
              <a:latin typeface="Calibri"/>
              <a:ea typeface="Calibri"/>
              <a:cs typeface="Calibri"/>
              <a:sym typeface="Calibri"/>
            </a:endParaRPr>
          </a:p>
        </p:txBody>
      </p:sp>
      <p:sp>
        <p:nvSpPr>
          <p:cNvPr id="211" name="Google Shape;211;p26"/>
          <p:cNvSpPr txBox="1"/>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898989"/>
              </a:buClr>
              <a:buSzPts val="1200"/>
              <a:buFont typeface="Times New Roman"/>
              <a:buNone/>
            </a:pPr>
            <a:r>
              <a:t/>
            </a:r>
            <a:endParaRPr/>
          </a:p>
        </p:txBody>
      </p:sp>
      <p:sp>
        <p:nvSpPr>
          <p:cNvPr id="212" name="Google Shape;212;p26"/>
          <p:cNvSpPr txBox="1"/>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898989"/>
              </a:buClr>
              <a:buSzPts val="1200"/>
              <a:buFont typeface="Times New Roman"/>
              <a:buNone/>
            </a:pPr>
            <a:r>
              <a:t/>
            </a:r>
            <a:endParaRPr/>
          </a:p>
        </p:txBody>
      </p:sp>
      <p:sp>
        <p:nvSpPr>
          <p:cNvPr id="213" name="Google Shape;213;p26"/>
          <p:cNvSpPr txBox="1"/>
          <p:nvPr/>
        </p:nvSpPr>
        <p:spPr>
          <a:xfrm>
            <a:off x="318550" y="45907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pic>
        <p:nvPicPr>
          <p:cNvPr descr="college logo.bmp" id="214" name="Google Shape;214;p26"/>
          <p:cNvPicPr preferRelativeResize="0"/>
          <p:nvPr/>
        </p:nvPicPr>
        <p:blipFill rotWithShape="1">
          <a:blip r:embed="rId3">
            <a:alphaModFix/>
          </a:blip>
          <a:srcRect b="0" l="0" r="0" t="0"/>
          <a:stretch/>
        </p:blipFill>
        <p:spPr>
          <a:xfrm>
            <a:off x="7513550" y="324756"/>
            <a:ext cx="964000" cy="668319"/>
          </a:xfrm>
          <a:prstGeom prst="rect">
            <a:avLst/>
          </a:prstGeom>
          <a:noFill/>
          <a:ln>
            <a:noFill/>
          </a:ln>
        </p:spPr>
      </p:pic>
      <p:pic>
        <p:nvPicPr>
          <p:cNvPr id="215" name="Google Shape;215;p26"/>
          <p:cNvPicPr preferRelativeResize="0"/>
          <p:nvPr/>
        </p:nvPicPr>
        <p:blipFill rotWithShape="1">
          <a:blip r:embed="rId4">
            <a:alphaModFix/>
          </a:blip>
          <a:srcRect b="0" l="0" r="0" t="0"/>
          <a:stretch/>
        </p:blipFill>
        <p:spPr>
          <a:xfrm>
            <a:off x="318550" y="171450"/>
            <a:ext cx="826844" cy="821624"/>
          </a:xfrm>
          <a:prstGeom prst="rect">
            <a:avLst/>
          </a:prstGeom>
          <a:noFill/>
          <a:ln>
            <a:noFill/>
          </a:ln>
        </p:spPr>
      </p:pic>
      <p:sp>
        <p:nvSpPr>
          <p:cNvPr id="216" name="Google Shape;216;p26"/>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217" name="Google Shape;217;p26"/>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218" name="Google Shape;218;p26"/>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7"/>
          <p:cNvSpPr txBox="1"/>
          <p:nvPr>
            <p:ph type="title"/>
          </p:nvPr>
        </p:nvSpPr>
        <p:spPr>
          <a:xfrm>
            <a:off x="0" y="46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GB">
                <a:latin typeface="Times New Roman"/>
                <a:ea typeface="Times New Roman"/>
                <a:cs typeface="Times New Roman"/>
                <a:sym typeface="Times New Roman"/>
              </a:rPr>
              <a:t>                            BLOCK DIAGRAM</a:t>
            </a:r>
            <a:endParaRPr b="1">
              <a:latin typeface="Times New Roman"/>
              <a:ea typeface="Times New Roman"/>
              <a:cs typeface="Times New Roman"/>
              <a:sym typeface="Times New Roman"/>
            </a:endParaRPr>
          </a:p>
        </p:txBody>
      </p:sp>
      <p:sp>
        <p:nvSpPr>
          <p:cNvPr id="224" name="Google Shape;224;p27"/>
          <p:cNvSpPr txBox="1"/>
          <p:nvPr>
            <p:ph idx="1" type="body"/>
          </p:nvPr>
        </p:nvSpPr>
        <p:spPr>
          <a:xfrm>
            <a:off x="311700" y="643800"/>
            <a:ext cx="8520600" cy="38559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GB">
                <a:solidFill>
                  <a:srgbClr val="000000"/>
                </a:solidFill>
              </a:rPr>
              <a:t> </a:t>
            </a:r>
            <a:endParaRPr>
              <a:solidFill>
                <a:srgbClr val="000000"/>
              </a:solidFill>
            </a:endParaRPr>
          </a:p>
          <a:p>
            <a:pPr indent="0" lvl="0" marL="0" rtl="0" algn="l">
              <a:spcBef>
                <a:spcPts val="0"/>
              </a:spcBef>
              <a:spcAft>
                <a:spcPts val="1200"/>
              </a:spcAft>
              <a:buNone/>
            </a:pPr>
            <a:r>
              <a:t/>
            </a:r>
            <a:endParaRPr/>
          </a:p>
        </p:txBody>
      </p:sp>
      <p:pic>
        <p:nvPicPr>
          <p:cNvPr descr="college logo.bmp" id="225" name="Google Shape;225;p27"/>
          <p:cNvPicPr preferRelativeResize="0"/>
          <p:nvPr/>
        </p:nvPicPr>
        <p:blipFill rotWithShape="1">
          <a:blip r:embed="rId3">
            <a:alphaModFix/>
          </a:blip>
          <a:srcRect b="0" l="0" r="0" t="0"/>
          <a:stretch/>
        </p:blipFill>
        <p:spPr>
          <a:xfrm>
            <a:off x="7731600" y="276175"/>
            <a:ext cx="990600" cy="685800"/>
          </a:xfrm>
          <a:prstGeom prst="rect">
            <a:avLst/>
          </a:prstGeom>
          <a:noFill/>
          <a:ln>
            <a:noFill/>
          </a:ln>
        </p:spPr>
      </p:pic>
      <p:sp>
        <p:nvSpPr>
          <p:cNvPr id="226" name="Google Shape;226;p27"/>
          <p:cNvSpPr txBox="1"/>
          <p:nvPr/>
        </p:nvSpPr>
        <p:spPr>
          <a:xfrm>
            <a:off x="63050" y="46769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Calibri"/>
                <a:ea typeface="Calibri"/>
                <a:cs typeface="Calibri"/>
                <a:sym typeface="Calibri"/>
              </a:rPr>
              <a:t>K.L.N.C.I.T/CSE</a:t>
            </a:r>
            <a:endParaRPr/>
          </a:p>
        </p:txBody>
      </p:sp>
      <p:sp>
        <p:nvSpPr>
          <p:cNvPr id="227" name="Google Shape;227;p27"/>
          <p:cNvSpPr/>
          <p:nvPr/>
        </p:nvSpPr>
        <p:spPr>
          <a:xfrm>
            <a:off x="3063050" y="761125"/>
            <a:ext cx="2217300" cy="400200"/>
          </a:xfrm>
          <a:prstGeom prst="rect">
            <a:avLst/>
          </a:prstGeom>
          <a:solidFill>
            <a:schemeClr val="l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lang="en-GB" sz="1800"/>
              <a:t>   INPUT(CAMERA)</a:t>
            </a:r>
            <a:endParaRPr sz="1800">
              <a:latin typeface="Arial"/>
              <a:ea typeface="Arial"/>
              <a:cs typeface="Arial"/>
              <a:sym typeface="Arial"/>
            </a:endParaRPr>
          </a:p>
        </p:txBody>
      </p:sp>
      <p:sp>
        <p:nvSpPr>
          <p:cNvPr id="228" name="Google Shape;228;p27"/>
          <p:cNvSpPr/>
          <p:nvPr/>
        </p:nvSpPr>
        <p:spPr>
          <a:xfrm>
            <a:off x="3309125" y="1303316"/>
            <a:ext cx="1752600" cy="295200"/>
          </a:xfrm>
          <a:prstGeom prst="rect">
            <a:avLst/>
          </a:prstGeom>
          <a:solidFill>
            <a:schemeClr val="l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lang="en-GB" sz="1800"/>
              <a:t>       VIDEO</a:t>
            </a:r>
            <a:endParaRPr sz="1800">
              <a:latin typeface="Arial"/>
              <a:ea typeface="Arial"/>
              <a:cs typeface="Arial"/>
              <a:sym typeface="Arial"/>
            </a:endParaRPr>
          </a:p>
        </p:txBody>
      </p:sp>
      <p:sp>
        <p:nvSpPr>
          <p:cNvPr id="229" name="Google Shape;229;p27"/>
          <p:cNvSpPr/>
          <p:nvPr/>
        </p:nvSpPr>
        <p:spPr>
          <a:xfrm>
            <a:off x="2219750" y="1748288"/>
            <a:ext cx="4212600" cy="273900"/>
          </a:xfrm>
          <a:prstGeom prst="rect">
            <a:avLst/>
          </a:prstGeom>
          <a:solidFill>
            <a:schemeClr val="l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GB" sz="1800"/>
              <a:t>PRE-PROCEESSING AND TRAINING</a:t>
            </a:r>
            <a:endParaRPr sz="1800">
              <a:latin typeface="Arial"/>
              <a:ea typeface="Arial"/>
              <a:cs typeface="Arial"/>
              <a:sym typeface="Arial"/>
            </a:endParaRPr>
          </a:p>
        </p:txBody>
      </p:sp>
      <p:sp>
        <p:nvSpPr>
          <p:cNvPr id="230" name="Google Shape;230;p27"/>
          <p:cNvSpPr/>
          <p:nvPr/>
        </p:nvSpPr>
        <p:spPr>
          <a:xfrm>
            <a:off x="3076775" y="2198813"/>
            <a:ext cx="2217300" cy="295200"/>
          </a:xfrm>
          <a:prstGeom prst="rect">
            <a:avLst/>
          </a:prstGeom>
          <a:solidFill>
            <a:schemeClr val="l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lang="en-GB" sz="1800"/>
              <a:t>   PREDICTION</a:t>
            </a:r>
            <a:endParaRPr sz="1800">
              <a:latin typeface="Arial"/>
              <a:ea typeface="Arial"/>
              <a:cs typeface="Arial"/>
              <a:sym typeface="Arial"/>
            </a:endParaRPr>
          </a:p>
        </p:txBody>
      </p:sp>
      <p:sp>
        <p:nvSpPr>
          <p:cNvPr id="231" name="Google Shape;231;p27"/>
          <p:cNvSpPr/>
          <p:nvPr/>
        </p:nvSpPr>
        <p:spPr>
          <a:xfrm>
            <a:off x="2691550" y="2663213"/>
            <a:ext cx="2987750" cy="775013"/>
          </a:xfrm>
          <a:prstGeom prst="flowChartDecision">
            <a:avLst/>
          </a:prstGeom>
          <a:solidFill>
            <a:schemeClr val="l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GB" sz="1800">
                <a:solidFill>
                  <a:srgbClr val="222222"/>
                </a:solidFill>
              </a:rPr>
              <a:t>IF FIRE OCCURS</a:t>
            </a:r>
            <a:endParaRPr sz="1800">
              <a:solidFill>
                <a:srgbClr val="222222"/>
              </a:solidFill>
              <a:latin typeface="Arial"/>
              <a:ea typeface="Arial"/>
              <a:cs typeface="Arial"/>
              <a:sym typeface="Arial"/>
            </a:endParaRPr>
          </a:p>
        </p:txBody>
      </p:sp>
      <p:sp>
        <p:nvSpPr>
          <p:cNvPr id="232" name="Google Shape;232;p27"/>
          <p:cNvSpPr txBox="1"/>
          <p:nvPr/>
        </p:nvSpPr>
        <p:spPr>
          <a:xfrm>
            <a:off x="4492925" y="3406150"/>
            <a:ext cx="90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YES</a:t>
            </a:r>
            <a:endParaRPr/>
          </a:p>
        </p:txBody>
      </p:sp>
      <p:sp>
        <p:nvSpPr>
          <p:cNvPr id="233" name="Google Shape;233;p27"/>
          <p:cNvSpPr/>
          <p:nvPr/>
        </p:nvSpPr>
        <p:spPr>
          <a:xfrm>
            <a:off x="1896900" y="3793450"/>
            <a:ext cx="5007900" cy="295200"/>
          </a:xfrm>
          <a:prstGeom prst="rect">
            <a:avLst/>
          </a:prstGeom>
          <a:solidFill>
            <a:schemeClr val="l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lang="en-GB" sz="1800"/>
              <a:t>TRIGGER ALARM AND SENDS MESSSAGE </a:t>
            </a:r>
            <a:endParaRPr sz="1800">
              <a:latin typeface="Arial"/>
              <a:ea typeface="Arial"/>
              <a:cs typeface="Arial"/>
              <a:sym typeface="Arial"/>
            </a:endParaRPr>
          </a:p>
        </p:txBody>
      </p:sp>
      <p:sp>
        <p:nvSpPr>
          <p:cNvPr id="234" name="Google Shape;234;p27"/>
          <p:cNvSpPr/>
          <p:nvPr/>
        </p:nvSpPr>
        <p:spPr>
          <a:xfrm>
            <a:off x="655775" y="4368013"/>
            <a:ext cx="7602900" cy="295200"/>
          </a:xfrm>
          <a:prstGeom prst="rect">
            <a:avLst/>
          </a:prstGeom>
          <a:solidFill>
            <a:schemeClr val="l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lang="en-GB" sz="1800"/>
              <a:t>NOTIFY TO WORKER(ADMIN),CONTROL ROOM AND FIRE STATION</a:t>
            </a:r>
            <a:endParaRPr sz="1800">
              <a:latin typeface="Arial"/>
              <a:ea typeface="Arial"/>
              <a:cs typeface="Arial"/>
              <a:sym typeface="Arial"/>
            </a:endParaRPr>
          </a:p>
        </p:txBody>
      </p:sp>
      <p:sp>
        <p:nvSpPr>
          <p:cNvPr id="235" name="Google Shape;235;p27"/>
          <p:cNvSpPr/>
          <p:nvPr/>
        </p:nvSpPr>
        <p:spPr>
          <a:xfrm flipH="1">
            <a:off x="4073225" y="1153525"/>
            <a:ext cx="224400" cy="120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7"/>
          <p:cNvSpPr/>
          <p:nvPr/>
        </p:nvSpPr>
        <p:spPr>
          <a:xfrm flipH="1">
            <a:off x="4011750" y="1613413"/>
            <a:ext cx="224400" cy="120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7"/>
          <p:cNvSpPr/>
          <p:nvPr/>
        </p:nvSpPr>
        <p:spPr>
          <a:xfrm flipH="1">
            <a:off x="4011750" y="2022200"/>
            <a:ext cx="224400" cy="120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7"/>
          <p:cNvSpPr/>
          <p:nvPr/>
        </p:nvSpPr>
        <p:spPr>
          <a:xfrm flipH="1">
            <a:off x="4073225" y="2549188"/>
            <a:ext cx="224400" cy="120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7"/>
          <p:cNvSpPr/>
          <p:nvPr/>
        </p:nvSpPr>
        <p:spPr>
          <a:xfrm flipH="1">
            <a:off x="4073225" y="3458644"/>
            <a:ext cx="224400" cy="295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7"/>
          <p:cNvSpPr/>
          <p:nvPr/>
        </p:nvSpPr>
        <p:spPr>
          <a:xfrm flipH="1">
            <a:off x="4073225" y="4106949"/>
            <a:ext cx="224400" cy="295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p:nvPr/>
        </p:nvSpPr>
        <p:spPr>
          <a:xfrm>
            <a:off x="456700" y="1877975"/>
            <a:ext cx="1518600" cy="1027800"/>
          </a:xfrm>
          <a:prstGeom prst="rect">
            <a:avLst/>
          </a:prstGeom>
          <a:solidFill>
            <a:schemeClr val="lt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rPr lang="en-GB" sz="1800"/>
              <a:t>MACHINE LEARNING MODEL</a:t>
            </a:r>
            <a:endParaRPr sz="1800">
              <a:latin typeface="Arial"/>
              <a:ea typeface="Arial"/>
              <a:cs typeface="Arial"/>
              <a:sym typeface="Arial"/>
            </a:endParaRPr>
          </a:p>
        </p:txBody>
      </p:sp>
      <p:sp>
        <p:nvSpPr>
          <p:cNvPr id="242" name="Google Shape;242;p27"/>
          <p:cNvSpPr/>
          <p:nvPr/>
        </p:nvSpPr>
        <p:spPr>
          <a:xfrm rot="-5400000">
            <a:off x="2426651" y="1791025"/>
            <a:ext cx="200700" cy="1103400"/>
          </a:xfrm>
          <a:prstGeom prst="downArrow">
            <a:avLst>
              <a:gd fmla="val 18114"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3" name="Google Shape;243;p27"/>
          <p:cNvCxnSpPr/>
          <p:nvPr/>
        </p:nvCxnSpPr>
        <p:spPr>
          <a:xfrm flipH="1" rot="10800000">
            <a:off x="5679300" y="3043231"/>
            <a:ext cx="2063100" cy="15000"/>
          </a:xfrm>
          <a:prstGeom prst="straightConnector1">
            <a:avLst/>
          </a:prstGeom>
          <a:noFill/>
          <a:ln cap="flat" cmpd="sng" w="9525">
            <a:solidFill>
              <a:schemeClr val="dk2"/>
            </a:solidFill>
            <a:prstDash val="solid"/>
            <a:round/>
            <a:headEnd len="med" w="med" type="none"/>
            <a:tailEnd len="med" w="med" type="none"/>
          </a:ln>
        </p:spPr>
      </p:cxnSp>
      <p:cxnSp>
        <p:nvCxnSpPr>
          <p:cNvPr id="244" name="Google Shape;244;p27"/>
          <p:cNvCxnSpPr/>
          <p:nvPr/>
        </p:nvCxnSpPr>
        <p:spPr>
          <a:xfrm rot="10800000">
            <a:off x="7731600" y="1475725"/>
            <a:ext cx="10800" cy="1582500"/>
          </a:xfrm>
          <a:prstGeom prst="straightConnector1">
            <a:avLst/>
          </a:prstGeom>
          <a:noFill/>
          <a:ln cap="flat" cmpd="sng" w="9525">
            <a:solidFill>
              <a:schemeClr val="dk2"/>
            </a:solidFill>
            <a:prstDash val="solid"/>
            <a:round/>
            <a:headEnd len="med" w="med" type="none"/>
            <a:tailEnd len="med" w="med" type="none"/>
          </a:ln>
        </p:spPr>
      </p:cxnSp>
      <p:cxnSp>
        <p:nvCxnSpPr>
          <p:cNvPr id="245" name="Google Shape;245;p27"/>
          <p:cNvCxnSpPr/>
          <p:nvPr/>
        </p:nvCxnSpPr>
        <p:spPr>
          <a:xfrm rot="10800000">
            <a:off x="5061725" y="1434488"/>
            <a:ext cx="2689800" cy="42900"/>
          </a:xfrm>
          <a:prstGeom prst="straightConnector1">
            <a:avLst/>
          </a:prstGeom>
          <a:noFill/>
          <a:ln cap="flat" cmpd="sng" w="9525">
            <a:solidFill>
              <a:schemeClr val="dk2"/>
            </a:solidFill>
            <a:prstDash val="solid"/>
            <a:round/>
            <a:headEnd len="med" w="med" type="none"/>
            <a:tailEnd len="med" w="med" type="triangle"/>
          </a:ln>
        </p:spPr>
      </p:cxnSp>
      <p:sp>
        <p:nvSpPr>
          <p:cNvPr id="246" name="Google Shape;246;p27"/>
          <p:cNvSpPr txBox="1"/>
          <p:nvPr/>
        </p:nvSpPr>
        <p:spPr>
          <a:xfrm>
            <a:off x="5923075" y="2722613"/>
            <a:ext cx="743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NO</a:t>
            </a:r>
            <a:endParaRPr/>
          </a:p>
        </p:txBody>
      </p:sp>
      <p:pic>
        <p:nvPicPr>
          <p:cNvPr id="247" name="Google Shape;247;p27"/>
          <p:cNvPicPr preferRelativeResize="0"/>
          <p:nvPr/>
        </p:nvPicPr>
        <p:blipFill rotWithShape="1">
          <a:blip r:embed="rId4">
            <a:alphaModFix/>
          </a:blip>
          <a:srcRect b="0" l="0" r="0" t="0"/>
          <a:stretch/>
        </p:blipFill>
        <p:spPr>
          <a:xfrm>
            <a:off x="311700" y="140350"/>
            <a:ext cx="826844" cy="821624"/>
          </a:xfrm>
          <a:prstGeom prst="rect">
            <a:avLst/>
          </a:prstGeom>
          <a:noFill/>
          <a:ln>
            <a:noFill/>
          </a:ln>
        </p:spPr>
      </p:pic>
      <p:sp>
        <p:nvSpPr>
          <p:cNvPr id="248" name="Google Shape;248;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249" name="Google Shape;249;p27"/>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250" name="Google Shape;250;p27"/>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8"/>
          <p:cNvSpPr txBox="1"/>
          <p:nvPr>
            <p:ph type="title"/>
          </p:nvPr>
        </p:nvSpPr>
        <p:spPr>
          <a:xfrm>
            <a:off x="2898213" y="365000"/>
            <a:ext cx="300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EXPLANATION</a:t>
            </a:r>
            <a:endParaRPr/>
          </a:p>
        </p:txBody>
      </p:sp>
      <p:sp>
        <p:nvSpPr>
          <p:cNvPr id="256" name="Google Shape;256;p28"/>
          <p:cNvSpPr txBox="1"/>
          <p:nvPr>
            <p:ph idx="1" type="body"/>
          </p:nvPr>
        </p:nvSpPr>
        <p:spPr>
          <a:xfrm>
            <a:off x="623400" y="1260550"/>
            <a:ext cx="8520600" cy="3416400"/>
          </a:xfrm>
          <a:prstGeom prst="rect">
            <a:avLst/>
          </a:prstGeom>
        </p:spPr>
        <p:txBody>
          <a:bodyPr anchorCtr="0" anchor="t" bIns="91425" lIns="91425" spcFirstLastPara="1" rIns="91425" wrap="square" tIns="91425">
            <a:normAutofit lnSpcReduction="20000"/>
          </a:bodyPr>
          <a:lstStyle/>
          <a:p>
            <a:pPr indent="-381000" lvl="0" marL="457200" rtl="0" algn="l">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OpenCV is a python package for creating real-time computer vision applications. Image and video processing and analysis are handled by the OpenCV library.</a:t>
            </a:r>
            <a:endParaRPr sz="2400">
              <a:solidFill>
                <a:schemeClr val="dk1"/>
              </a:solidFill>
              <a:latin typeface="Times New Roman"/>
              <a:ea typeface="Times New Roman"/>
              <a:cs typeface="Times New Roman"/>
              <a:sym typeface="Times New Roman"/>
            </a:endParaRPr>
          </a:p>
          <a:p>
            <a:pPr indent="-381000" lvl="0" marL="457200" rtl="0" algn="l">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The YOLO V5 algorithm is a single object detector combined bounding box prediction and object classification into a single end to end differentiable network.</a:t>
            </a:r>
            <a:endParaRPr sz="2400">
              <a:solidFill>
                <a:schemeClr val="dk1"/>
              </a:solidFill>
              <a:latin typeface="Times New Roman"/>
              <a:ea typeface="Times New Roman"/>
              <a:cs typeface="Times New Roman"/>
              <a:sym typeface="Times New Roman"/>
            </a:endParaRPr>
          </a:p>
          <a:p>
            <a:pPr indent="-381000" lvl="0" marL="457200" rtl="0" algn="l">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Fire is  detected  by the YOLO V5 algorithm, while computer vision is handled by the OpenCV library.</a:t>
            </a:r>
            <a:endParaRPr sz="2400">
              <a:solidFill>
                <a:schemeClr val="dk1"/>
              </a:solidFill>
              <a:latin typeface="Times New Roman"/>
              <a:ea typeface="Times New Roman"/>
              <a:cs typeface="Times New Roman"/>
              <a:sym typeface="Times New Roman"/>
            </a:endParaRPr>
          </a:p>
          <a:p>
            <a:pPr indent="-381000" lvl="0" marL="457200" rtl="0" algn="l">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Alarm is activated when the fire is detected and the alert message is generated to respective admin.</a:t>
            </a:r>
            <a:endParaRPr sz="2400">
              <a:solidFill>
                <a:schemeClr val="dk1"/>
              </a:solidFill>
              <a:latin typeface="Times New Roman"/>
              <a:ea typeface="Times New Roman"/>
              <a:cs typeface="Times New Roman"/>
              <a:sym typeface="Times New Roman"/>
            </a:endParaRPr>
          </a:p>
        </p:txBody>
      </p:sp>
      <p:pic>
        <p:nvPicPr>
          <p:cNvPr descr="college logo.bmp" id="257" name="Google Shape;257;p28"/>
          <p:cNvPicPr preferRelativeResize="0"/>
          <p:nvPr/>
        </p:nvPicPr>
        <p:blipFill rotWithShape="1">
          <a:blip r:embed="rId3">
            <a:alphaModFix/>
          </a:blip>
          <a:srcRect b="0" l="0" r="0" t="0"/>
          <a:stretch/>
        </p:blipFill>
        <p:spPr>
          <a:xfrm>
            <a:off x="7640925" y="307964"/>
            <a:ext cx="990600" cy="686761"/>
          </a:xfrm>
          <a:prstGeom prst="rect">
            <a:avLst/>
          </a:prstGeom>
          <a:noFill/>
          <a:ln>
            <a:noFill/>
          </a:ln>
        </p:spPr>
      </p:pic>
      <p:sp>
        <p:nvSpPr>
          <p:cNvPr id="258" name="Google Shape;258;p28"/>
          <p:cNvSpPr txBox="1"/>
          <p:nvPr/>
        </p:nvSpPr>
        <p:spPr>
          <a:xfrm>
            <a:off x="63050" y="46769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Calibri"/>
                <a:ea typeface="Calibri"/>
                <a:cs typeface="Calibri"/>
                <a:sym typeface="Calibri"/>
              </a:rPr>
              <a:t>K.L.N.C.I.T/CSE</a:t>
            </a:r>
            <a:endParaRPr/>
          </a:p>
        </p:txBody>
      </p:sp>
      <p:pic>
        <p:nvPicPr>
          <p:cNvPr id="259" name="Google Shape;259;p28"/>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260" name="Google Shape;260;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261" name="Google Shape;261;p28"/>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262" name="Google Shape;262;p28"/>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9"/>
          <p:cNvSpPr txBox="1"/>
          <p:nvPr>
            <p:ph type="title"/>
          </p:nvPr>
        </p:nvSpPr>
        <p:spPr>
          <a:xfrm>
            <a:off x="2898213" y="365000"/>
            <a:ext cx="3000000" cy="572700"/>
          </a:xfrm>
          <a:prstGeom prst="rect">
            <a:avLst/>
          </a:prstGeom>
        </p:spPr>
        <p:txBody>
          <a:bodyPr anchorCtr="0" anchor="t" bIns="91425" lIns="91425" spcFirstLastPara="1" rIns="91425" wrap="square" tIns="91425">
            <a:noAutofit/>
          </a:bodyPr>
          <a:lstStyle/>
          <a:p>
            <a:pPr indent="0" lvl="0" marL="0" rtl="0" algn="just">
              <a:lnSpc>
                <a:spcPct val="150000"/>
              </a:lnSpc>
              <a:spcBef>
                <a:spcPts val="1578"/>
              </a:spcBef>
              <a:spcAft>
                <a:spcPts val="0"/>
              </a:spcAft>
              <a:buClr>
                <a:schemeClr val="dk1"/>
              </a:buClr>
              <a:buSzPts val="1100"/>
              <a:buFont typeface="Arial"/>
              <a:buNone/>
            </a:pPr>
            <a:r>
              <a:rPr b="1" lang="en-GB">
                <a:latin typeface="Times New Roman"/>
                <a:ea typeface="Times New Roman"/>
                <a:cs typeface="Times New Roman"/>
                <a:sym typeface="Times New Roman"/>
              </a:rPr>
              <a:t>MODULES</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68" name="Google Shape;268;p29"/>
          <p:cNvSpPr txBox="1"/>
          <p:nvPr>
            <p:ph idx="1" type="body"/>
          </p:nvPr>
        </p:nvSpPr>
        <p:spPr>
          <a:xfrm>
            <a:off x="711625" y="1452100"/>
            <a:ext cx="8520600" cy="3416400"/>
          </a:xfrm>
          <a:prstGeom prst="rect">
            <a:avLst/>
          </a:prstGeom>
        </p:spPr>
        <p:txBody>
          <a:bodyPr anchorCtr="0" anchor="t" bIns="91425" lIns="91425" spcFirstLastPara="1" rIns="91425" wrap="square" tIns="91425">
            <a:normAutofit/>
          </a:bodyPr>
          <a:lstStyle/>
          <a:p>
            <a:pPr indent="-381000" lvl="0" marL="457200" rtl="0" algn="l">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Opencv</a:t>
            </a:r>
            <a:r>
              <a:rPr lang="en-GB" sz="2400">
                <a:solidFill>
                  <a:schemeClr val="dk1"/>
                </a:solidFill>
                <a:latin typeface="Times New Roman"/>
                <a:ea typeface="Times New Roman"/>
                <a:cs typeface="Times New Roman"/>
                <a:sym typeface="Times New Roman"/>
              </a:rPr>
              <a:t> Module</a:t>
            </a:r>
            <a:endParaRPr sz="2400">
              <a:solidFill>
                <a:schemeClr val="dk1"/>
              </a:solidFill>
              <a:latin typeface="Times New Roman"/>
              <a:ea typeface="Times New Roman"/>
              <a:cs typeface="Times New Roman"/>
              <a:sym typeface="Times New Roman"/>
            </a:endParaRPr>
          </a:p>
          <a:p>
            <a:pPr indent="-381000" lvl="0" marL="457200" rtl="0" algn="l">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Yolo Algorithm Module</a:t>
            </a:r>
            <a:endParaRPr sz="2400">
              <a:solidFill>
                <a:schemeClr val="dk1"/>
              </a:solidFill>
              <a:latin typeface="Times New Roman"/>
              <a:ea typeface="Times New Roman"/>
              <a:cs typeface="Times New Roman"/>
              <a:sym typeface="Times New Roman"/>
            </a:endParaRPr>
          </a:p>
          <a:p>
            <a:pPr indent="-381000" lvl="0" marL="457200" rtl="0" algn="l">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Alarm Notification Module</a:t>
            </a:r>
            <a:endParaRPr sz="2400">
              <a:solidFill>
                <a:schemeClr val="dk1"/>
              </a:solidFill>
              <a:latin typeface="Times New Roman"/>
              <a:ea typeface="Times New Roman"/>
              <a:cs typeface="Times New Roman"/>
              <a:sym typeface="Times New Roman"/>
            </a:endParaRPr>
          </a:p>
          <a:p>
            <a:pPr indent="0" lvl="0" marL="457200" rtl="0" algn="l">
              <a:spcBef>
                <a:spcPts val="1200"/>
              </a:spcBef>
              <a:spcAft>
                <a:spcPts val="1200"/>
              </a:spcAft>
              <a:buNone/>
            </a:pPr>
            <a:r>
              <a:t/>
            </a:r>
            <a:endParaRPr/>
          </a:p>
        </p:txBody>
      </p:sp>
      <p:pic>
        <p:nvPicPr>
          <p:cNvPr descr="college logo.bmp" id="269" name="Google Shape;269;p29"/>
          <p:cNvPicPr preferRelativeResize="0"/>
          <p:nvPr/>
        </p:nvPicPr>
        <p:blipFill rotWithShape="1">
          <a:blip r:embed="rId3">
            <a:alphaModFix/>
          </a:blip>
          <a:srcRect b="0" l="0" r="0" t="0"/>
          <a:stretch/>
        </p:blipFill>
        <p:spPr>
          <a:xfrm>
            <a:off x="7640925" y="307964"/>
            <a:ext cx="990600" cy="686761"/>
          </a:xfrm>
          <a:prstGeom prst="rect">
            <a:avLst/>
          </a:prstGeom>
          <a:noFill/>
          <a:ln>
            <a:noFill/>
          </a:ln>
        </p:spPr>
      </p:pic>
      <p:sp>
        <p:nvSpPr>
          <p:cNvPr id="270" name="Google Shape;270;p29"/>
          <p:cNvSpPr txBox="1"/>
          <p:nvPr/>
        </p:nvSpPr>
        <p:spPr>
          <a:xfrm>
            <a:off x="63050" y="46769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Calibri"/>
                <a:ea typeface="Calibri"/>
                <a:cs typeface="Calibri"/>
                <a:sym typeface="Calibri"/>
              </a:rPr>
              <a:t>K.L.N.C.I.T/CSE</a:t>
            </a:r>
            <a:endParaRPr/>
          </a:p>
        </p:txBody>
      </p:sp>
      <p:pic>
        <p:nvPicPr>
          <p:cNvPr id="271" name="Google Shape;271;p29"/>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272" name="Google Shape;272;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273" name="Google Shape;273;p29"/>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274" name="Google Shape;274;p29"/>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0"/>
          <p:cNvSpPr txBox="1"/>
          <p:nvPr>
            <p:ph type="title"/>
          </p:nvPr>
        </p:nvSpPr>
        <p:spPr>
          <a:xfrm>
            <a:off x="693350" y="347238"/>
            <a:ext cx="5773800" cy="572700"/>
          </a:xfrm>
          <a:prstGeom prst="rect">
            <a:avLst/>
          </a:prstGeom>
        </p:spPr>
        <p:txBody>
          <a:bodyPr anchorCtr="0" anchor="t" bIns="91425" lIns="91425" spcFirstLastPara="1" rIns="91425" wrap="square" tIns="91425">
            <a:noAutofit/>
          </a:bodyPr>
          <a:lstStyle/>
          <a:p>
            <a:pPr indent="0" lvl="0" marL="0" rtl="0" algn="just">
              <a:lnSpc>
                <a:spcPct val="150000"/>
              </a:lnSpc>
              <a:spcBef>
                <a:spcPts val="1578"/>
              </a:spcBef>
              <a:spcAft>
                <a:spcPts val="0"/>
              </a:spcAft>
              <a:buNone/>
            </a:pPr>
            <a:r>
              <a:rPr b="1" lang="en-GB">
                <a:latin typeface="Times New Roman"/>
                <a:ea typeface="Times New Roman"/>
                <a:cs typeface="Times New Roman"/>
                <a:sym typeface="Times New Roman"/>
              </a:rPr>
              <a:t>                          </a:t>
            </a:r>
            <a:r>
              <a:rPr b="1" lang="en-GB" sz="2600">
                <a:latin typeface="Times New Roman"/>
                <a:ea typeface="Times New Roman"/>
                <a:cs typeface="Times New Roman"/>
                <a:sym typeface="Times New Roman"/>
              </a:rPr>
              <a:t>OPEN -CV </a:t>
            </a:r>
            <a:r>
              <a:rPr b="1" lang="en-GB" sz="2600">
                <a:latin typeface="Times New Roman"/>
                <a:ea typeface="Times New Roman"/>
                <a:cs typeface="Times New Roman"/>
                <a:sym typeface="Times New Roman"/>
              </a:rPr>
              <a:t>MODULE</a:t>
            </a:r>
            <a:endParaRPr sz="26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80" name="Google Shape;280;p30"/>
          <p:cNvSpPr txBox="1"/>
          <p:nvPr>
            <p:ph idx="1" type="body"/>
          </p:nvPr>
        </p:nvSpPr>
        <p:spPr>
          <a:xfrm>
            <a:off x="311700" y="1366775"/>
            <a:ext cx="8520600" cy="3416400"/>
          </a:xfrm>
          <a:prstGeom prst="rect">
            <a:avLst/>
          </a:prstGeom>
        </p:spPr>
        <p:txBody>
          <a:bodyPr anchorCtr="0" anchor="t" bIns="91425" lIns="91425" spcFirstLastPara="1" rIns="91425" wrap="square" tIns="91425">
            <a:normAutofit/>
          </a:bodyPr>
          <a:lstStyle/>
          <a:p>
            <a:pPr indent="-381000" lvl="0" marL="457200" rtl="0" algn="l">
              <a:lnSpc>
                <a:spcPct val="100000"/>
              </a:lnSpc>
              <a:spcBef>
                <a:spcPts val="36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OpenCV is the huge open-source library for computer vision, machine learning,image processing and a major role in real-time operation.</a:t>
            </a:r>
            <a:endParaRPr sz="2400">
              <a:solidFill>
                <a:schemeClr val="dk1"/>
              </a:solidFill>
              <a:latin typeface="Times New Roman"/>
              <a:ea typeface="Times New Roman"/>
              <a:cs typeface="Times New Roman"/>
              <a:sym typeface="Times New Roman"/>
            </a:endParaRPr>
          </a:p>
          <a:p>
            <a:pPr indent="-381000" lvl="0" marL="457200" rtl="0" algn="l">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It processes images and videos to identify objects, faces, or even handwriting of a human. </a:t>
            </a:r>
            <a:endParaRPr sz="2400">
              <a:solidFill>
                <a:schemeClr val="dk1"/>
              </a:solidFill>
              <a:latin typeface="Times New Roman"/>
              <a:ea typeface="Times New Roman"/>
              <a:cs typeface="Times New Roman"/>
              <a:sym typeface="Times New Roman"/>
            </a:endParaRPr>
          </a:p>
          <a:p>
            <a:pPr indent="-381000" lvl="0" marL="457200" rtl="0" algn="just">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NumPy, python is capable of processing the OpenCV array structure for analysis.</a:t>
            </a:r>
            <a:endParaRPr sz="2400">
              <a:solidFill>
                <a:schemeClr val="dk1"/>
              </a:solidFill>
              <a:latin typeface="Times New Roman"/>
              <a:ea typeface="Times New Roman"/>
              <a:cs typeface="Times New Roman"/>
              <a:sym typeface="Times New Roman"/>
            </a:endParaRPr>
          </a:p>
        </p:txBody>
      </p:sp>
      <p:pic>
        <p:nvPicPr>
          <p:cNvPr descr="college logo.bmp" id="281" name="Google Shape;281;p30"/>
          <p:cNvPicPr preferRelativeResize="0"/>
          <p:nvPr/>
        </p:nvPicPr>
        <p:blipFill rotWithShape="1">
          <a:blip r:embed="rId3">
            <a:alphaModFix/>
          </a:blip>
          <a:srcRect b="0" l="0" r="0" t="0"/>
          <a:stretch/>
        </p:blipFill>
        <p:spPr>
          <a:xfrm>
            <a:off x="7496925" y="222775"/>
            <a:ext cx="1134600" cy="821625"/>
          </a:xfrm>
          <a:prstGeom prst="rect">
            <a:avLst/>
          </a:prstGeom>
          <a:noFill/>
          <a:ln>
            <a:noFill/>
          </a:ln>
        </p:spPr>
      </p:pic>
      <p:sp>
        <p:nvSpPr>
          <p:cNvPr id="282" name="Google Shape;282;p30"/>
          <p:cNvSpPr txBox="1"/>
          <p:nvPr/>
        </p:nvSpPr>
        <p:spPr>
          <a:xfrm>
            <a:off x="63050" y="46769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Calibri"/>
                <a:ea typeface="Calibri"/>
                <a:cs typeface="Calibri"/>
                <a:sym typeface="Calibri"/>
              </a:rPr>
              <a:t>K.L.N.C.I.T/CSE</a:t>
            </a:r>
            <a:endParaRPr/>
          </a:p>
        </p:txBody>
      </p:sp>
      <p:pic>
        <p:nvPicPr>
          <p:cNvPr id="283" name="Google Shape;283;p30"/>
          <p:cNvPicPr preferRelativeResize="0"/>
          <p:nvPr/>
        </p:nvPicPr>
        <p:blipFill rotWithShape="1">
          <a:blip r:embed="rId4">
            <a:alphaModFix/>
          </a:blip>
          <a:srcRect b="0" l="0" r="0" t="0"/>
          <a:stretch/>
        </p:blipFill>
        <p:spPr>
          <a:xfrm>
            <a:off x="311700" y="222775"/>
            <a:ext cx="826844" cy="821624"/>
          </a:xfrm>
          <a:prstGeom prst="rect">
            <a:avLst/>
          </a:prstGeom>
          <a:noFill/>
          <a:ln>
            <a:noFill/>
          </a:ln>
        </p:spPr>
      </p:pic>
      <p:sp>
        <p:nvSpPr>
          <p:cNvPr id="284" name="Google Shape;284;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285" name="Google Shape;285;p30"/>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286" name="Google Shape;286;p30"/>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1"/>
          <p:cNvSpPr txBox="1"/>
          <p:nvPr>
            <p:ph type="title"/>
          </p:nvPr>
        </p:nvSpPr>
        <p:spPr>
          <a:xfrm>
            <a:off x="383900" y="297550"/>
            <a:ext cx="8520600" cy="572700"/>
          </a:xfrm>
          <a:prstGeom prst="rect">
            <a:avLst/>
          </a:prstGeom>
        </p:spPr>
        <p:txBody>
          <a:bodyPr anchorCtr="0" anchor="t" bIns="91425" lIns="91425" spcFirstLastPara="1" rIns="91425" wrap="square" tIns="91425">
            <a:noAutofit/>
          </a:bodyPr>
          <a:lstStyle/>
          <a:p>
            <a:pPr indent="0" lvl="0" marL="0" rtl="0" algn="just">
              <a:lnSpc>
                <a:spcPct val="150000"/>
              </a:lnSpc>
              <a:spcBef>
                <a:spcPts val="1578"/>
              </a:spcBef>
              <a:spcAft>
                <a:spcPts val="0"/>
              </a:spcAft>
              <a:buNone/>
            </a:pPr>
            <a:r>
              <a:rPr b="1" lang="en-GB">
                <a:latin typeface="Times New Roman"/>
                <a:ea typeface="Times New Roman"/>
                <a:cs typeface="Times New Roman"/>
                <a:sym typeface="Times New Roman"/>
              </a:rPr>
              <a:t>                 </a:t>
            </a:r>
            <a:r>
              <a:rPr b="1" lang="en-GB" sz="2600">
                <a:latin typeface="Times New Roman"/>
                <a:ea typeface="Times New Roman"/>
                <a:cs typeface="Times New Roman"/>
                <a:sym typeface="Times New Roman"/>
              </a:rPr>
              <a:t>YOLO ALGORITHM </a:t>
            </a:r>
            <a:r>
              <a:rPr b="1" lang="en-GB" sz="2600">
                <a:latin typeface="Times New Roman"/>
                <a:ea typeface="Times New Roman"/>
                <a:cs typeface="Times New Roman"/>
                <a:sym typeface="Times New Roman"/>
              </a:rPr>
              <a:t>MODULE</a:t>
            </a:r>
            <a:endParaRPr sz="26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92" name="Google Shape;292;p31"/>
          <p:cNvSpPr txBox="1"/>
          <p:nvPr>
            <p:ph idx="1" type="body"/>
          </p:nvPr>
        </p:nvSpPr>
        <p:spPr>
          <a:xfrm>
            <a:off x="311700" y="1354175"/>
            <a:ext cx="8520600" cy="3416400"/>
          </a:xfrm>
          <a:prstGeom prst="rect">
            <a:avLst/>
          </a:prstGeom>
        </p:spPr>
        <p:txBody>
          <a:bodyPr anchorCtr="0" anchor="t" bIns="91425" lIns="91425" spcFirstLastPara="1" rIns="91425" wrap="square" tIns="91425">
            <a:normAutofit lnSpcReduction="20000"/>
          </a:bodyPr>
          <a:lstStyle/>
          <a:p>
            <a:pPr indent="-381000" lvl="0" marL="457200" rtl="0" algn="just">
              <a:lnSpc>
                <a:spcPct val="100000"/>
              </a:lnSpc>
              <a:spcBef>
                <a:spcPts val="1578"/>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YOLO(You Only Look Once) is an algorithm that detects and recognizes various objects in real</a:t>
            </a:r>
            <a:r>
              <a:rPr lang="en-GB" sz="2400">
                <a:solidFill>
                  <a:schemeClr val="dk1"/>
                </a:solidFill>
                <a:latin typeface="Times New Roman"/>
                <a:ea typeface="Times New Roman"/>
                <a:cs typeface="Times New Roman"/>
                <a:sym typeface="Times New Roman"/>
              </a:rPr>
              <a:t>-</a:t>
            </a:r>
            <a:r>
              <a:rPr lang="en-GB" sz="2400">
                <a:solidFill>
                  <a:schemeClr val="dk1"/>
                </a:solidFill>
                <a:latin typeface="Times New Roman"/>
                <a:ea typeface="Times New Roman"/>
                <a:cs typeface="Times New Roman"/>
                <a:sym typeface="Times New Roman"/>
              </a:rPr>
              <a:t>time.</a:t>
            </a:r>
            <a:endParaRPr sz="2400">
              <a:solidFill>
                <a:schemeClr val="dk1"/>
              </a:solidFill>
              <a:latin typeface="Times New Roman"/>
              <a:ea typeface="Times New Roman"/>
              <a:cs typeface="Times New Roman"/>
              <a:sym typeface="Times New Roman"/>
            </a:endParaRPr>
          </a:p>
          <a:p>
            <a:pPr indent="-381000" lvl="0" marL="457200" rtl="0" algn="just">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Object detection in YOLO is done as a regression problem and provides the class probabilities of the detected images.</a:t>
            </a:r>
            <a:endParaRPr sz="2400">
              <a:solidFill>
                <a:schemeClr val="dk1"/>
              </a:solidFill>
              <a:latin typeface="Times New Roman"/>
              <a:ea typeface="Times New Roman"/>
              <a:cs typeface="Times New Roman"/>
              <a:sym typeface="Times New Roman"/>
            </a:endParaRPr>
          </a:p>
          <a:p>
            <a:pPr indent="-381000" lvl="0" marL="457200" rtl="0" algn="just">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the algorithm requires only a single forward propagation through a neural network to detect objects. </a:t>
            </a:r>
            <a:endParaRPr sz="2400">
              <a:solidFill>
                <a:schemeClr val="dk1"/>
              </a:solidFill>
              <a:latin typeface="Times New Roman"/>
              <a:ea typeface="Times New Roman"/>
              <a:cs typeface="Times New Roman"/>
              <a:sym typeface="Times New Roman"/>
            </a:endParaRPr>
          </a:p>
          <a:p>
            <a:pPr indent="-381000" lvl="0" marL="457200" rtl="0" algn="just">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The architecture of the CNN model that forms the backbone of YOLO.</a:t>
            </a:r>
            <a:endParaRPr sz="2400">
              <a:solidFill>
                <a:schemeClr val="dk1"/>
              </a:solidFill>
              <a:latin typeface="Times New Roman"/>
              <a:ea typeface="Times New Roman"/>
              <a:cs typeface="Times New Roman"/>
              <a:sym typeface="Times New Roman"/>
            </a:endParaRPr>
          </a:p>
        </p:txBody>
      </p:sp>
      <p:pic>
        <p:nvPicPr>
          <p:cNvPr descr="college logo.bmp" id="293" name="Google Shape;293;p31"/>
          <p:cNvPicPr preferRelativeResize="0"/>
          <p:nvPr/>
        </p:nvPicPr>
        <p:blipFill rotWithShape="1">
          <a:blip r:embed="rId3">
            <a:alphaModFix/>
          </a:blip>
          <a:srcRect b="0" l="0" r="0" t="0"/>
          <a:stretch/>
        </p:blipFill>
        <p:spPr>
          <a:xfrm>
            <a:off x="7627000" y="173100"/>
            <a:ext cx="1042325" cy="821625"/>
          </a:xfrm>
          <a:prstGeom prst="rect">
            <a:avLst/>
          </a:prstGeom>
          <a:noFill/>
          <a:ln>
            <a:noFill/>
          </a:ln>
        </p:spPr>
      </p:pic>
      <p:sp>
        <p:nvSpPr>
          <p:cNvPr id="294" name="Google Shape;294;p31"/>
          <p:cNvSpPr txBox="1"/>
          <p:nvPr/>
        </p:nvSpPr>
        <p:spPr>
          <a:xfrm>
            <a:off x="63050" y="46769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Calibri"/>
                <a:ea typeface="Calibri"/>
                <a:cs typeface="Calibri"/>
                <a:sym typeface="Calibri"/>
              </a:rPr>
              <a:t>K.L.N.C.I.T/CSE</a:t>
            </a:r>
            <a:endParaRPr/>
          </a:p>
        </p:txBody>
      </p:sp>
      <p:pic>
        <p:nvPicPr>
          <p:cNvPr id="295" name="Google Shape;295;p31"/>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296" name="Google Shape;296;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297" name="Google Shape;297;p31"/>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a:t>
            </a:r>
            <a:r>
              <a:rPr lang="en-GB" sz="1300">
                <a:latin typeface="Times New Roman"/>
                <a:ea typeface="Times New Roman"/>
                <a:cs typeface="Times New Roman"/>
                <a:sym typeface="Times New Roman"/>
              </a:rPr>
              <a:t>v</a:t>
            </a:r>
            <a:r>
              <a:rPr lang="en-GB" sz="1300">
                <a:latin typeface="Times New Roman"/>
                <a:ea typeface="Times New Roman"/>
                <a:cs typeface="Times New Roman"/>
                <a:sym typeface="Times New Roman"/>
              </a:rPr>
              <a:t>ice </a:t>
            </a:r>
            <a:endParaRPr sz="1300">
              <a:latin typeface="Times New Roman"/>
              <a:ea typeface="Times New Roman"/>
              <a:cs typeface="Times New Roman"/>
              <a:sym typeface="Times New Roman"/>
            </a:endParaRPr>
          </a:p>
        </p:txBody>
      </p:sp>
      <p:sp>
        <p:nvSpPr>
          <p:cNvPr id="298" name="Google Shape;298;p31"/>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2"/>
          <p:cNvSpPr txBox="1"/>
          <p:nvPr>
            <p:ph type="title"/>
          </p:nvPr>
        </p:nvSpPr>
        <p:spPr>
          <a:xfrm>
            <a:off x="311700" y="297563"/>
            <a:ext cx="8520600" cy="572700"/>
          </a:xfrm>
          <a:prstGeom prst="rect">
            <a:avLst/>
          </a:prstGeom>
        </p:spPr>
        <p:txBody>
          <a:bodyPr anchorCtr="0" anchor="t" bIns="91425" lIns="91425" spcFirstLastPara="1" rIns="91425" wrap="square" tIns="91425">
            <a:noAutofit/>
          </a:bodyPr>
          <a:lstStyle/>
          <a:p>
            <a:pPr indent="0" lvl="0" marL="0" rtl="0" algn="just">
              <a:lnSpc>
                <a:spcPct val="150000"/>
              </a:lnSpc>
              <a:spcBef>
                <a:spcPts val="1578"/>
              </a:spcBef>
              <a:spcAft>
                <a:spcPts val="0"/>
              </a:spcAft>
              <a:buNone/>
            </a:pPr>
            <a:r>
              <a:rPr b="1" lang="en-GB">
                <a:latin typeface="Times New Roman"/>
                <a:ea typeface="Times New Roman"/>
                <a:cs typeface="Times New Roman"/>
                <a:sym typeface="Times New Roman"/>
              </a:rPr>
              <a:t>        </a:t>
            </a:r>
            <a:r>
              <a:rPr b="1" lang="en-GB" sz="2700">
                <a:latin typeface="Times New Roman"/>
                <a:ea typeface="Times New Roman"/>
                <a:cs typeface="Times New Roman"/>
                <a:sym typeface="Times New Roman"/>
              </a:rPr>
              <a:t>     ALARM NOTIFICATION </a:t>
            </a:r>
            <a:r>
              <a:rPr b="1" lang="en-GB" sz="2700">
                <a:latin typeface="Times New Roman"/>
                <a:ea typeface="Times New Roman"/>
                <a:cs typeface="Times New Roman"/>
                <a:sym typeface="Times New Roman"/>
              </a:rPr>
              <a:t>MODULE</a:t>
            </a:r>
            <a:endParaRPr sz="27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04" name="Google Shape;304;p32"/>
          <p:cNvSpPr txBox="1"/>
          <p:nvPr>
            <p:ph idx="1" type="body"/>
          </p:nvPr>
        </p:nvSpPr>
        <p:spPr>
          <a:xfrm>
            <a:off x="260725" y="1533675"/>
            <a:ext cx="8520600" cy="2604300"/>
          </a:xfrm>
          <a:prstGeom prst="rect">
            <a:avLst/>
          </a:prstGeom>
        </p:spPr>
        <p:txBody>
          <a:bodyPr anchorCtr="0" anchor="t" bIns="91425" lIns="91425" spcFirstLastPara="1" rIns="91425" wrap="square" tIns="91425">
            <a:normAutofit/>
          </a:bodyPr>
          <a:lstStyle/>
          <a:p>
            <a:pPr indent="-381000" lvl="0" marL="457200" rtl="0" algn="just">
              <a:lnSpc>
                <a:spcPct val="100000"/>
              </a:lnSpc>
              <a:spcBef>
                <a:spcPts val="1578"/>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The playsound module is a cross platform module that can play audio files and implement on platforms.</a:t>
            </a:r>
            <a:endParaRPr sz="2400">
              <a:solidFill>
                <a:schemeClr val="dk1"/>
              </a:solidFill>
              <a:latin typeface="Times New Roman"/>
              <a:ea typeface="Times New Roman"/>
              <a:cs typeface="Times New Roman"/>
              <a:sym typeface="Times New Roman"/>
            </a:endParaRPr>
          </a:p>
          <a:p>
            <a:pPr indent="-381000" lvl="0" marL="457200" rtl="0" algn="just">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It works with both WAV and MP3 files.</a:t>
            </a:r>
            <a:endParaRPr sz="2400">
              <a:solidFill>
                <a:schemeClr val="dk1"/>
              </a:solidFill>
              <a:latin typeface="Times New Roman"/>
              <a:ea typeface="Times New Roman"/>
              <a:cs typeface="Times New Roman"/>
              <a:sym typeface="Times New Roman"/>
            </a:endParaRPr>
          </a:p>
          <a:p>
            <a:pPr indent="-381000" lvl="0" marL="457200" rtl="0" algn="just">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Twilio is a customer engagement platform used by</a:t>
            </a:r>
            <a:r>
              <a:rPr lang="en-GB" sz="2400">
                <a:solidFill>
                  <a:schemeClr val="dk1"/>
                </a:solidFill>
                <a:latin typeface="Times New Roman"/>
                <a:ea typeface="Times New Roman"/>
                <a:cs typeface="Times New Roman"/>
                <a:sym typeface="Times New Roman"/>
              </a:rPr>
              <a:t> thousands </a:t>
            </a:r>
            <a:r>
              <a:rPr lang="en-GB" sz="2400">
                <a:solidFill>
                  <a:schemeClr val="dk1"/>
                </a:solidFill>
                <a:latin typeface="Times New Roman"/>
                <a:ea typeface="Times New Roman"/>
                <a:cs typeface="Times New Roman"/>
                <a:sym typeface="Times New Roman"/>
              </a:rPr>
              <a:t>of businesses and more than ten million developers worldwide to build unique, personalised experiences for their customers.</a:t>
            </a:r>
            <a:endParaRPr sz="2400">
              <a:solidFill>
                <a:schemeClr val="dk1"/>
              </a:solidFill>
              <a:latin typeface="Times New Roman"/>
              <a:ea typeface="Times New Roman"/>
              <a:cs typeface="Times New Roman"/>
              <a:sym typeface="Times New Roman"/>
            </a:endParaRPr>
          </a:p>
        </p:txBody>
      </p:sp>
      <p:pic>
        <p:nvPicPr>
          <p:cNvPr descr="college logo.bmp" id="305" name="Google Shape;305;p32"/>
          <p:cNvPicPr preferRelativeResize="0"/>
          <p:nvPr/>
        </p:nvPicPr>
        <p:blipFill rotWithShape="1">
          <a:blip r:embed="rId3">
            <a:alphaModFix/>
          </a:blip>
          <a:srcRect b="0" l="0" r="0" t="0"/>
          <a:stretch/>
        </p:blipFill>
        <p:spPr>
          <a:xfrm>
            <a:off x="7640925" y="173100"/>
            <a:ext cx="990600" cy="821625"/>
          </a:xfrm>
          <a:prstGeom prst="rect">
            <a:avLst/>
          </a:prstGeom>
          <a:noFill/>
          <a:ln>
            <a:noFill/>
          </a:ln>
        </p:spPr>
      </p:pic>
      <p:sp>
        <p:nvSpPr>
          <p:cNvPr id="306" name="Google Shape;306;p32"/>
          <p:cNvSpPr txBox="1"/>
          <p:nvPr/>
        </p:nvSpPr>
        <p:spPr>
          <a:xfrm>
            <a:off x="63050" y="46769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Calibri"/>
                <a:ea typeface="Calibri"/>
                <a:cs typeface="Calibri"/>
                <a:sym typeface="Calibri"/>
              </a:rPr>
              <a:t>K.L.N.C.I.T/CSE</a:t>
            </a:r>
            <a:endParaRPr/>
          </a:p>
        </p:txBody>
      </p:sp>
      <p:pic>
        <p:nvPicPr>
          <p:cNvPr id="307" name="Google Shape;307;p32"/>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308" name="Google Shape;308;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309" name="Google Shape;309;p32"/>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310" name="Google Shape;310;p32"/>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ctrTitle"/>
          </p:nvPr>
        </p:nvSpPr>
        <p:spPr>
          <a:xfrm>
            <a:off x="2849254" y="-655650"/>
            <a:ext cx="3445500" cy="1170000"/>
          </a:xfrm>
          <a:prstGeom prst="rect">
            <a:avLst/>
          </a:prstGeom>
          <a:noFill/>
          <a:ln>
            <a:noFill/>
          </a:ln>
        </p:spPr>
        <p:txBody>
          <a:bodyPr anchorCtr="0" anchor="b" bIns="34275" lIns="68575" spcFirstLastPara="1" rIns="68575" wrap="square" tIns="34275">
            <a:normAutofit/>
          </a:bodyPr>
          <a:lstStyle/>
          <a:p>
            <a:pPr indent="0" lvl="0" marL="0" rtl="0" algn="ctr">
              <a:lnSpc>
                <a:spcPct val="90000"/>
              </a:lnSpc>
              <a:spcBef>
                <a:spcPts val="0"/>
              </a:spcBef>
              <a:spcAft>
                <a:spcPts val="0"/>
              </a:spcAft>
              <a:buClr>
                <a:schemeClr val="dk1"/>
              </a:buClr>
              <a:buSzPts val="2400"/>
              <a:buFont typeface="Times New Roman"/>
              <a:buNone/>
            </a:pPr>
            <a:r>
              <a:rPr lang="en-GB" sz="2400">
                <a:latin typeface="Times New Roman"/>
                <a:ea typeface="Times New Roman"/>
                <a:cs typeface="Times New Roman"/>
                <a:sym typeface="Times New Roman"/>
              </a:rPr>
              <a:t>                                          </a:t>
            </a:r>
            <a:r>
              <a:rPr b="1" lang="en-GB" sz="2800">
                <a:latin typeface="Times New Roman"/>
                <a:ea typeface="Times New Roman"/>
                <a:cs typeface="Times New Roman"/>
                <a:sym typeface="Times New Roman"/>
              </a:rPr>
              <a:t>OVERVIEW</a:t>
            </a:r>
            <a:endParaRPr b="1" sz="2800"/>
          </a:p>
        </p:txBody>
      </p:sp>
      <p:sp>
        <p:nvSpPr>
          <p:cNvPr id="74" name="Google Shape;74;p15"/>
          <p:cNvSpPr txBox="1"/>
          <p:nvPr>
            <p:ph idx="1" type="subTitle"/>
          </p:nvPr>
        </p:nvSpPr>
        <p:spPr>
          <a:xfrm>
            <a:off x="1013250" y="494700"/>
            <a:ext cx="7502100" cy="4505700"/>
          </a:xfrm>
          <a:prstGeom prst="rect">
            <a:avLst/>
          </a:prstGeom>
          <a:noFill/>
          <a:ln>
            <a:noFill/>
          </a:ln>
        </p:spPr>
        <p:txBody>
          <a:bodyPr anchorCtr="0" anchor="t" bIns="34275" lIns="68575" spcFirstLastPara="1" rIns="68575" wrap="square" tIns="34275">
            <a:noAutofit/>
          </a:bodyPr>
          <a:lstStyle/>
          <a:p>
            <a:pPr indent="-234950" lvl="0" marL="254000" rtl="0" algn="just">
              <a:lnSpc>
                <a:spcPct val="90000"/>
              </a:lnSpc>
              <a:spcBef>
                <a:spcPts val="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Objective</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Abstract</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Introduction</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Literature Survey</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Existing System</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Proposed System</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Block diagram</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Hardware/Software Requirements</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Performance Metrics </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Results</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Comparison Table</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Advantages</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Conclusion </a:t>
            </a:r>
            <a:endParaRPr sz="800">
              <a:solidFill>
                <a:schemeClr val="dk1"/>
              </a:solidFill>
              <a:latin typeface="Times New Roman"/>
              <a:ea typeface="Times New Roman"/>
              <a:cs typeface="Times New Roman"/>
              <a:sym typeface="Times New Roman"/>
            </a:endParaRPr>
          </a:p>
          <a:p>
            <a:pPr indent="-234950" lvl="0" marL="254000" rtl="0" algn="just">
              <a:lnSpc>
                <a:spcPct val="90000"/>
              </a:lnSpc>
              <a:spcBef>
                <a:spcPts val="800"/>
              </a:spcBef>
              <a:spcAft>
                <a:spcPts val="0"/>
              </a:spcAft>
              <a:buClr>
                <a:schemeClr val="dk1"/>
              </a:buClr>
              <a:buSzPts val="1500"/>
              <a:buFont typeface="Times New Roman"/>
              <a:buChar char="•"/>
            </a:pPr>
            <a:r>
              <a:rPr lang="en-GB" sz="1500">
                <a:solidFill>
                  <a:schemeClr val="dk1"/>
                </a:solidFill>
                <a:latin typeface="Times New Roman"/>
                <a:ea typeface="Times New Roman"/>
                <a:cs typeface="Times New Roman"/>
                <a:sym typeface="Times New Roman"/>
              </a:rPr>
              <a:t>References</a:t>
            </a:r>
            <a:endParaRPr sz="800">
              <a:solidFill>
                <a:schemeClr val="dk1"/>
              </a:solidFill>
              <a:latin typeface="Times New Roman"/>
              <a:ea typeface="Times New Roman"/>
              <a:cs typeface="Times New Roman"/>
              <a:sym typeface="Times New Roman"/>
            </a:endParaRPr>
          </a:p>
          <a:p>
            <a:pPr indent="0" lvl="0" marL="0" rtl="0" algn="just">
              <a:lnSpc>
                <a:spcPct val="90000"/>
              </a:lnSpc>
              <a:spcBef>
                <a:spcPts val="800"/>
              </a:spcBef>
              <a:spcAft>
                <a:spcPts val="0"/>
              </a:spcAft>
              <a:buClr>
                <a:schemeClr val="dk1"/>
              </a:buClr>
              <a:buSzPts val="450"/>
              <a:buNone/>
            </a:pPr>
            <a:r>
              <a:t/>
            </a:r>
            <a:endParaRPr sz="700">
              <a:solidFill>
                <a:schemeClr val="dk1"/>
              </a:solidFill>
            </a:endParaRPr>
          </a:p>
        </p:txBody>
      </p:sp>
      <p:sp>
        <p:nvSpPr>
          <p:cNvPr id="75" name="Google Shape;75;p15"/>
          <p:cNvSpPr txBox="1"/>
          <p:nvPr>
            <p:ph idx="11" type="ftr"/>
          </p:nvPr>
        </p:nvSpPr>
        <p:spPr>
          <a:xfrm>
            <a:off x="129194" y="4782925"/>
            <a:ext cx="1724100" cy="2739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lang="en-GB" sz="1100"/>
              <a:t>K.L.N.C.I.T /CSE                                                                                                                                                                                                                                                                                           </a:t>
            </a:r>
            <a:endParaRPr sz="1100"/>
          </a:p>
        </p:txBody>
      </p:sp>
      <p:pic>
        <p:nvPicPr>
          <p:cNvPr descr="college logo.bmp" id="76" name="Google Shape;76;p15"/>
          <p:cNvPicPr preferRelativeResize="0"/>
          <p:nvPr/>
        </p:nvPicPr>
        <p:blipFill rotWithShape="1">
          <a:blip r:embed="rId3">
            <a:alphaModFix/>
          </a:blip>
          <a:srcRect b="0" l="0" r="0" t="0"/>
          <a:stretch/>
        </p:blipFill>
        <p:spPr>
          <a:xfrm>
            <a:off x="7772400" y="196650"/>
            <a:ext cx="742950" cy="514350"/>
          </a:xfrm>
          <a:prstGeom prst="rect">
            <a:avLst/>
          </a:prstGeom>
          <a:noFill/>
          <a:ln>
            <a:noFill/>
          </a:ln>
        </p:spPr>
      </p:pic>
      <p:pic>
        <p:nvPicPr>
          <p:cNvPr id="77" name="Google Shape;77;p15"/>
          <p:cNvPicPr preferRelativeResize="0"/>
          <p:nvPr/>
        </p:nvPicPr>
        <p:blipFill rotWithShape="1">
          <a:blip r:embed="rId4">
            <a:alphaModFix/>
          </a:blip>
          <a:srcRect b="0" l="0" r="0" t="0"/>
          <a:stretch/>
        </p:blipFill>
        <p:spPr>
          <a:xfrm>
            <a:off x="129200" y="88250"/>
            <a:ext cx="616850" cy="514351"/>
          </a:xfrm>
          <a:prstGeom prst="rect">
            <a:avLst/>
          </a:prstGeom>
          <a:noFill/>
          <a:ln>
            <a:noFill/>
          </a:ln>
        </p:spPr>
      </p:pic>
      <p:sp>
        <p:nvSpPr>
          <p:cNvPr id="78" name="Google Shape;78;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79" name="Google Shape;79;p15"/>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80" name="Google Shape;80;p15"/>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3"/>
          <p:cNvSpPr txBox="1"/>
          <p:nvPr>
            <p:ph type="title"/>
          </p:nvPr>
        </p:nvSpPr>
        <p:spPr>
          <a:xfrm>
            <a:off x="53250" y="188628"/>
            <a:ext cx="8229600" cy="480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100000"/>
              </a:lnSpc>
              <a:spcBef>
                <a:spcPts val="0"/>
              </a:spcBef>
              <a:spcAft>
                <a:spcPts val="0"/>
              </a:spcAft>
              <a:buClr>
                <a:schemeClr val="dk1"/>
              </a:buClr>
              <a:buSzPct val="100000"/>
              <a:buFont typeface="Times New Roman"/>
              <a:buNone/>
            </a:pPr>
            <a:br>
              <a:rPr b="0" i="0" lang="en-GB" sz="4000" u="none">
                <a:solidFill>
                  <a:schemeClr val="dk1"/>
                </a:solidFill>
                <a:latin typeface="Times New Roman"/>
                <a:ea typeface="Times New Roman"/>
                <a:cs typeface="Times New Roman"/>
                <a:sym typeface="Times New Roman"/>
              </a:rPr>
            </a:br>
            <a:r>
              <a:rPr b="0" i="0" lang="en-GB" sz="4000" u="none">
                <a:solidFill>
                  <a:schemeClr val="dk1"/>
                </a:solidFill>
                <a:latin typeface="Times New Roman"/>
                <a:ea typeface="Times New Roman"/>
                <a:cs typeface="Times New Roman"/>
                <a:sym typeface="Times New Roman"/>
              </a:rPr>
              <a:t>    </a:t>
            </a:r>
            <a:r>
              <a:rPr b="1" i="0" lang="en-GB" sz="2750" u="none">
                <a:solidFill>
                  <a:srgbClr val="000000"/>
                </a:solidFill>
                <a:latin typeface="Times New Roman"/>
                <a:ea typeface="Times New Roman"/>
                <a:cs typeface="Times New Roman"/>
                <a:sym typeface="Times New Roman"/>
              </a:rPr>
              <a:t>S</a:t>
            </a:r>
            <a:r>
              <a:rPr b="1" lang="en-GB" sz="2750">
                <a:solidFill>
                  <a:srgbClr val="000000"/>
                </a:solidFill>
                <a:latin typeface="Times New Roman"/>
                <a:ea typeface="Times New Roman"/>
                <a:cs typeface="Times New Roman"/>
                <a:sym typeface="Times New Roman"/>
              </a:rPr>
              <a:t>OFTWARE</a:t>
            </a:r>
            <a:r>
              <a:rPr b="1" i="0" lang="en-GB" sz="2750" u="none">
                <a:solidFill>
                  <a:srgbClr val="000000"/>
                </a:solidFill>
                <a:latin typeface="Times New Roman"/>
                <a:ea typeface="Times New Roman"/>
                <a:cs typeface="Times New Roman"/>
                <a:sym typeface="Times New Roman"/>
              </a:rPr>
              <a:t>/H</a:t>
            </a:r>
            <a:r>
              <a:rPr b="1" lang="en-GB" sz="2750">
                <a:solidFill>
                  <a:srgbClr val="000000"/>
                </a:solidFill>
                <a:latin typeface="Times New Roman"/>
                <a:ea typeface="Times New Roman"/>
                <a:cs typeface="Times New Roman"/>
                <a:sym typeface="Times New Roman"/>
              </a:rPr>
              <a:t>ARDWARE REQUIREMENTS</a:t>
            </a:r>
            <a:br>
              <a:rPr b="0" i="0" lang="en-GB" sz="4000" u="none">
                <a:solidFill>
                  <a:schemeClr val="dk1"/>
                </a:solidFill>
                <a:latin typeface="Times New Roman"/>
                <a:ea typeface="Times New Roman"/>
                <a:cs typeface="Times New Roman"/>
                <a:sym typeface="Times New Roman"/>
              </a:rPr>
            </a:br>
            <a:endParaRPr/>
          </a:p>
        </p:txBody>
      </p:sp>
      <p:sp>
        <p:nvSpPr>
          <p:cNvPr id="316" name="Google Shape;316;p33"/>
          <p:cNvSpPr txBox="1"/>
          <p:nvPr/>
        </p:nvSpPr>
        <p:spPr>
          <a:xfrm>
            <a:off x="280700" y="45928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pic>
        <p:nvPicPr>
          <p:cNvPr descr="college logo.bmp" id="317" name="Google Shape;317;p33"/>
          <p:cNvPicPr preferRelativeResize="0"/>
          <p:nvPr/>
        </p:nvPicPr>
        <p:blipFill rotWithShape="1">
          <a:blip r:embed="rId3">
            <a:alphaModFix/>
          </a:blip>
          <a:srcRect b="0" l="0" r="0" t="0"/>
          <a:stretch/>
        </p:blipFill>
        <p:spPr>
          <a:xfrm>
            <a:off x="7936275" y="261350"/>
            <a:ext cx="963975" cy="821625"/>
          </a:xfrm>
          <a:prstGeom prst="rect">
            <a:avLst/>
          </a:prstGeom>
          <a:noFill/>
          <a:ln>
            <a:noFill/>
          </a:ln>
        </p:spPr>
      </p:pic>
      <p:sp>
        <p:nvSpPr>
          <p:cNvPr id="318" name="Google Shape;318;p33"/>
          <p:cNvSpPr txBox="1"/>
          <p:nvPr/>
        </p:nvSpPr>
        <p:spPr>
          <a:xfrm>
            <a:off x="457200" y="1172400"/>
            <a:ext cx="4976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800">
                <a:latin typeface="Times New Roman"/>
                <a:ea typeface="Times New Roman"/>
                <a:cs typeface="Times New Roman"/>
                <a:sym typeface="Times New Roman"/>
              </a:rPr>
              <a:t>Software Requirement:</a:t>
            </a:r>
            <a:endParaRPr sz="2800">
              <a:latin typeface="Times New Roman"/>
              <a:ea typeface="Times New Roman"/>
              <a:cs typeface="Times New Roman"/>
              <a:sym typeface="Times New Roman"/>
            </a:endParaRPr>
          </a:p>
        </p:txBody>
      </p:sp>
      <p:sp>
        <p:nvSpPr>
          <p:cNvPr id="319" name="Google Shape;319;p33"/>
          <p:cNvSpPr txBox="1"/>
          <p:nvPr/>
        </p:nvSpPr>
        <p:spPr>
          <a:xfrm>
            <a:off x="1878400" y="1172400"/>
            <a:ext cx="3429000" cy="3342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400">
              <a:latin typeface="Times New Roman"/>
              <a:ea typeface="Times New Roman"/>
              <a:cs typeface="Times New Roman"/>
              <a:sym typeface="Times New Roman"/>
            </a:endParaRPr>
          </a:p>
          <a:p>
            <a:pPr indent="-381000" lvl="0" marL="457200" rtl="0" algn="just">
              <a:lnSpc>
                <a:spcPct val="150000"/>
              </a:lnSpc>
              <a:spcBef>
                <a:spcPts val="1578"/>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Python 3.10 </a:t>
            </a:r>
            <a:endParaRPr sz="2400">
              <a:solidFill>
                <a:schemeClr val="dk1"/>
              </a:solidFill>
              <a:latin typeface="Times New Roman"/>
              <a:ea typeface="Times New Roman"/>
              <a:cs typeface="Times New Roman"/>
              <a:sym typeface="Times New Roman"/>
            </a:endParaRPr>
          </a:p>
          <a:p>
            <a:pPr indent="-381000" lvl="0" marL="457200" rtl="0" algn="just">
              <a:lnSpc>
                <a:spcPct val="15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Anaconda Navigator</a:t>
            </a:r>
            <a:endParaRPr sz="2400">
              <a:solidFill>
                <a:schemeClr val="dk1"/>
              </a:solidFill>
              <a:latin typeface="Times New Roman"/>
              <a:ea typeface="Times New Roman"/>
              <a:cs typeface="Times New Roman"/>
              <a:sym typeface="Times New Roman"/>
            </a:endParaRPr>
          </a:p>
          <a:p>
            <a:pPr indent="-381000" lvl="0" marL="457200" rtl="0" algn="just">
              <a:lnSpc>
                <a:spcPct val="15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Jupyter notebook</a:t>
            </a:r>
            <a:endParaRPr sz="2400">
              <a:solidFill>
                <a:schemeClr val="dk1"/>
              </a:solidFill>
              <a:latin typeface="Times New Roman"/>
              <a:ea typeface="Times New Roman"/>
              <a:cs typeface="Times New Roman"/>
              <a:sym typeface="Times New Roman"/>
            </a:endParaRPr>
          </a:p>
          <a:p>
            <a:pPr indent="-381000" lvl="0" marL="457200" rtl="0" algn="just">
              <a:lnSpc>
                <a:spcPct val="15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VS code</a:t>
            </a:r>
            <a:endParaRPr sz="2400">
              <a:solidFill>
                <a:schemeClr val="dk1"/>
              </a:solidFill>
              <a:latin typeface="Times New Roman"/>
              <a:ea typeface="Times New Roman"/>
              <a:cs typeface="Times New Roman"/>
              <a:sym typeface="Times New Roman"/>
            </a:endParaRPr>
          </a:p>
          <a:p>
            <a:pPr indent="0" lvl="0" marL="457200" rtl="0" algn="l">
              <a:spcBef>
                <a:spcPts val="0"/>
              </a:spcBef>
              <a:spcAft>
                <a:spcPts val="0"/>
              </a:spcAft>
              <a:buNone/>
            </a:pPr>
            <a:r>
              <a:t/>
            </a:r>
            <a:endParaRPr sz="2400">
              <a:latin typeface="Times New Roman"/>
              <a:ea typeface="Times New Roman"/>
              <a:cs typeface="Times New Roman"/>
              <a:sym typeface="Times New Roman"/>
            </a:endParaRPr>
          </a:p>
        </p:txBody>
      </p:sp>
      <p:pic>
        <p:nvPicPr>
          <p:cNvPr id="320" name="Google Shape;320;p33"/>
          <p:cNvPicPr preferRelativeResize="0"/>
          <p:nvPr/>
        </p:nvPicPr>
        <p:blipFill rotWithShape="1">
          <a:blip r:embed="rId4">
            <a:alphaModFix/>
          </a:blip>
          <a:srcRect b="0" l="0" r="0" t="0"/>
          <a:stretch/>
        </p:blipFill>
        <p:spPr>
          <a:xfrm>
            <a:off x="166725" y="173100"/>
            <a:ext cx="826844" cy="821624"/>
          </a:xfrm>
          <a:prstGeom prst="rect">
            <a:avLst/>
          </a:prstGeom>
          <a:noFill/>
          <a:ln>
            <a:noFill/>
          </a:ln>
        </p:spPr>
      </p:pic>
      <p:sp>
        <p:nvSpPr>
          <p:cNvPr id="321" name="Google Shape;321;p33"/>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322" name="Google Shape;322;p33"/>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323" name="Google Shape;323;p33"/>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4"/>
          <p:cNvSpPr txBox="1"/>
          <p:nvPr>
            <p:ph type="title"/>
          </p:nvPr>
        </p:nvSpPr>
        <p:spPr>
          <a:xfrm>
            <a:off x="457200" y="1340625"/>
            <a:ext cx="8229600" cy="689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solidFill>
                  <a:srgbClr val="000000"/>
                </a:solidFill>
                <a:latin typeface="Times New Roman"/>
                <a:ea typeface="Times New Roman"/>
                <a:cs typeface="Times New Roman"/>
                <a:sym typeface="Times New Roman"/>
              </a:rPr>
              <a:t>Hardware Requirement</a:t>
            </a:r>
            <a:r>
              <a:rPr b="1" lang="en-GB" sz="2400">
                <a:solidFill>
                  <a:srgbClr val="000000"/>
                </a:solidFill>
              </a:rPr>
              <a:t>:</a:t>
            </a:r>
            <a:endParaRPr b="1" sz="2400">
              <a:solidFill>
                <a:srgbClr val="000000"/>
              </a:solidFill>
            </a:endParaRPr>
          </a:p>
          <a:p>
            <a:pPr indent="0" lvl="0" marL="0" rtl="0" algn="ctr">
              <a:spcBef>
                <a:spcPts val="0"/>
              </a:spcBef>
              <a:spcAft>
                <a:spcPts val="0"/>
              </a:spcAft>
              <a:buNone/>
            </a:pPr>
            <a:r>
              <a:t/>
            </a:r>
            <a:endParaRPr/>
          </a:p>
        </p:txBody>
      </p:sp>
      <p:sp>
        <p:nvSpPr>
          <p:cNvPr id="329" name="Google Shape;329;p34"/>
          <p:cNvSpPr txBox="1"/>
          <p:nvPr>
            <p:ph idx="1" type="body"/>
          </p:nvPr>
        </p:nvSpPr>
        <p:spPr>
          <a:xfrm>
            <a:off x="1894350" y="1739725"/>
            <a:ext cx="4114800" cy="2691000"/>
          </a:xfrm>
          <a:prstGeom prst="rect">
            <a:avLst/>
          </a:prstGeom>
        </p:spPr>
        <p:txBody>
          <a:bodyPr anchorCtr="0" anchor="t" bIns="45700" lIns="91425" spcFirstLastPara="1" rIns="91425" wrap="square" tIns="45700">
            <a:noAutofit/>
          </a:bodyPr>
          <a:lstStyle/>
          <a:p>
            <a:pPr indent="-381000" lvl="0" marL="457200" rtl="0" algn="just">
              <a:lnSpc>
                <a:spcPct val="115000"/>
              </a:lnSpc>
              <a:spcBef>
                <a:spcPts val="1578"/>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 System : Windows 10</a:t>
            </a:r>
            <a:endParaRPr sz="2400">
              <a:solidFill>
                <a:schemeClr val="dk1"/>
              </a:solidFill>
              <a:latin typeface="Times New Roman"/>
              <a:ea typeface="Times New Roman"/>
              <a:cs typeface="Times New Roman"/>
              <a:sym typeface="Times New Roman"/>
            </a:endParaRPr>
          </a:p>
          <a:p>
            <a:pPr indent="-381000" lvl="0" marL="457200" rtl="0" algn="just">
              <a:lnSpc>
                <a:spcPct val="115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 Processor : 2.20 GHz </a:t>
            </a:r>
            <a:endParaRPr sz="2400">
              <a:solidFill>
                <a:schemeClr val="dk1"/>
              </a:solidFill>
              <a:latin typeface="Times New Roman"/>
              <a:ea typeface="Times New Roman"/>
              <a:cs typeface="Times New Roman"/>
              <a:sym typeface="Times New Roman"/>
            </a:endParaRPr>
          </a:p>
          <a:p>
            <a:pPr indent="-381000" lvl="0" marL="457200" rtl="0" algn="just">
              <a:lnSpc>
                <a:spcPct val="115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Memory : 200 GB RAM </a:t>
            </a:r>
            <a:endParaRPr sz="2400">
              <a:solidFill>
                <a:schemeClr val="dk1"/>
              </a:solidFill>
              <a:latin typeface="Times New Roman"/>
              <a:ea typeface="Times New Roman"/>
              <a:cs typeface="Times New Roman"/>
              <a:sym typeface="Times New Roman"/>
            </a:endParaRPr>
          </a:p>
        </p:txBody>
      </p:sp>
      <p:pic>
        <p:nvPicPr>
          <p:cNvPr descr="college logo.bmp" id="330" name="Google Shape;330;p34"/>
          <p:cNvPicPr preferRelativeResize="0"/>
          <p:nvPr/>
        </p:nvPicPr>
        <p:blipFill rotWithShape="1">
          <a:blip r:embed="rId3">
            <a:alphaModFix/>
          </a:blip>
          <a:srcRect b="0" l="0" r="0" t="0"/>
          <a:stretch/>
        </p:blipFill>
        <p:spPr>
          <a:xfrm>
            <a:off x="7726325" y="173100"/>
            <a:ext cx="826850" cy="821625"/>
          </a:xfrm>
          <a:prstGeom prst="rect">
            <a:avLst/>
          </a:prstGeom>
          <a:noFill/>
          <a:ln>
            <a:noFill/>
          </a:ln>
        </p:spPr>
      </p:pic>
      <p:sp>
        <p:nvSpPr>
          <p:cNvPr id="331" name="Google Shape;331;p34"/>
          <p:cNvSpPr txBox="1"/>
          <p:nvPr/>
        </p:nvSpPr>
        <p:spPr>
          <a:xfrm>
            <a:off x="152400" y="45866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K.L.N.C.I.T/CSE</a:t>
            </a:r>
            <a:r>
              <a:rPr lang="en-GB" sz="1200">
                <a:solidFill>
                  <a:srgbClr val="898989"/>
                </a:solidFill>
                <a:latin typeface="Calibri"/>
                <a:ea typeface="Calibri"/>
                <a:cs typeface="Calibri"/>
                <a:sym typeface="Calibri"/>
              </a:rPr>
              <a:t>.</a:t>
            </a:r>
            <a:endParaRPr/>
          </a:p>
        </p:txBody>
      </p:sp>
      <p:pic>
        <p:nvPicPr>
          <p:cNvPr id="332" name="Google Shape;332;p34"/>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333" name="Google Shape;333;p34"/>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334" name="Google Shape;334;p34"/>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335" name="Google Shape;335;p34"/>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5"/>
          <p:cNvSpPr txBox="1"/>
          <p:nvPr>
            <p:ph type="title"/>
          </p:nvPr>
        </p:nvSpPr>
        <p:spPr>
          <a:xfrm>
            <a:off x="280700" y="170128"/>
            <a:ext cx="8229600" cy="857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                    </a:t>
            </a:r>
            <a:r>
              <a:rPr b="1" lang="en-GB">
                <a:latin typeface="Times New Roman"/>
                <a:ea typeface="Times New Roman"/>
                <a:cs typeface="Times New Roman"/>
                <a:sym typeface="Times New Roman"/>
              </a:rPr>
              <a:t>PERFORMANCE METRICS</a:t>
            </a:r>
            <a:endParaRPr b="1">
              <a:latin typeface="Times New Roman"/>
              <a:ea typeface="Times New Roman"/>
              <a:cs typeface="Times New Roman"/>
              <a:sym typeface="Times New Roman"/>
            </a:endParaRPr>
          </a:p>
        </p:txBody>
      </p:sp>
      <p:sp>
        <p:nvSpPr>
          <p:cNvPr id="341" name="Google Shape;341;p35"/>
          <p:cNvSpPr txBox="1"/>
          <p:nvPr>
            <p:ph idx="1" type="body"/>
          </p:nvPr>
        </p:nvSpPr>
        <p:spPr>
          <a:xfrm>
            <a:off x="721925" y="1282450"/>
            <a:ext cx="5669700" cy="3394500"/>
          </a:xfrm>
          <a:prstGeom prst="rect">
            <a:avLst/>
          </a:prstGeom>
        </p:spPr>
        <p:txBody>
          <a:bodyPr anchorCtr="0" anchor="t" bIns="45700" lIns="91425" spcFirstLastPara="1" rIns="91425" wrap="square" tIns="45700">
            <a:noAutofit/>
          </a:bodyPr>
          <a:lstStyle/>
          <a:p>
            <a:pPr indent="-381000" lvl="0" marL="457200" rtl="0" algn="l">
              <a:spcBef>
                <a:spcPts val="36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FPS(Frames Per Second)</a:t>
            </a:r>
            <a:endParaRPr sz="2400">
              <a:solidFill>
                <a:schemeClr val="dk1"/>
              </a:solidFill>
              <a:latin typeface="Times New Roman"/>
              <a:ea typeface="Times New Roman"/>
              <a:cs typeface="Times New Roman"/>
              <a:sym typeface="Times New Roman"/>
            </a:endParaRPr>
          </a:p>
          <a:p>
            <a:pPr indent="-381000" lvl="0" marL="457200" rtl="0" algn="l">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Recall</a:t>
            </a:r>
            <a:endParaRPr sz="2400">
              <a:solidFill>
                <a:schemeClr val="dk1"/>
              </a:solidFill>
              <a:latin typeface="Times New Roman"/>
              <a:ea typeface="Times New Roman"/>
              <a:cs typeface="Times New Roman"/>
              <a:sym typeface="Times New Roman"/>
            </a:endParaRPr>
          </a:p>
          <a:p>
            <a:pPr indent="-381000" lvl="0" marL="457200" rtl="0" algn="l">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Precision</a:t>
            </a:r>
            <a:endParaRPr sz="2400">
              <a:solidFill>
                <a:schemeClr val="dk1"/>
              </a:solidFill>
              <a:latin typeface="Times New Roman"/>
              <a:ea typeface="Times New Roman"/>
              <a:cs typeface="Times New Roman"/>
              <a:sym typeface="Times New Roman"/>
            </a:endParaRPr>
          </a:p>
          <a:p>
            <a:pPr indent="-381000" lvl="0" marL="457200" rtl="0" algn="l">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mAP(Mean Average Precision)</a:t>
            </a:r>
            <a:endParaRPr sz="2400">
              <a:solidFill>
                <a:schemeClr val="dk1"/>
              </a:solidFill>
              <a:latin typeface="Times New Roman"/>
              <a:ea typeface="Times New Roman"/>
              <a:cs typeface="Times New Roman"/>
              <a:sym typeface="Times New Roman"/>
            </a:endParaRPr>
          </a:p>
          <a:p>
            <a:pPr indent="0" lvl="0" marL="457200" rtl="0" algn="l">
              <a:spcBef>
                <a:spcPts val="360"/>
              </a:spcBef>
              <a:spcAft>
                <a:spcPts val="0"/>
              </a:spcAft>
              <a:buNone/>
            </a:pPr>
            <a:r>
              <a:t/>
            </a:r>
            <a:endParaRPr sz="2400">
              <a:solidFill>
                <a:schemeClr val="dk1"/>
              </a:solidFill>
              <a:latin typeface="Times New Roman"/>
              <a:ea typeface="Times New Roman"/>
              <a:cs typeface="Times New Roman"/>
              <a:sym typeface="Times New Roman"/>
            </a:endParaRPr>
          </a:p>
        </p:txBody>
      </p:sp>
      <p:sp>
        <p:nvSpPr>
          <p:cNvPr id="342" name="Google Shape;342;p35"/>
          <p:cNvSpPr txBox="1"/>
          <p:nvPr/>
        </p:nvSpPr>
        <p:spPr>
          <a:xfrm>
            <a:off x="280700" y="45928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pic>
        <p:nvPicPr>
          <p:cNvPr descr="college logo.bmp" id="343" name="Google Shape;343;p35"/>
          <p:cNvPicPr preferRelativeResize="0"/>
          <p:nvPr/>
        </p:nvPicPr>
        <p:blipFill rotWithShape="1">
          <a:blip r:embed="rId3">
            <a:alphaModFix/>
          </a:blip>
          <a:srcRect b="0" l="0" r="0" t="0"/>
          <a:stretch/>
        </p:blipFill>
        <p:spPr>
          <a:xfrm>
            <a:off x="7776750" y="173100"/>
            <a:ext cx="826850" cy="821625"/>
          </a:xfrm>
          <a:prstGeom prst="rect">
            <a:avLst/>
          </a:prstGeom>
          <a:noFill/>
          <a:ln>
            <a:noFill/>
          </a:ln>
        </p:spPr>
      </p:pic>
      <p:pic>
        <p:nvPicPr>
          <p:cNvPr id="344" name="Google Shape;344;p35"/>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345" name="Google Shape;345;p35"/>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346" name="Google Shape;346;p35"/>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347" name="Google Shape;347;p35"/>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6"/>
          <p:cNvSpPr txBox="1"/>
          <p:nvPr>
            <p:ph type="title"/>
          </p:nvPr>
        </p:nvSpPr>
        <p:spPr>
          <a:xfrm>
            <a:off x="457200" y="85815"/>
            <a:ext cx="8229600" cy="857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GB">
                <a:latin typeface="Times New Roman"/>
                <a:ea typeface="Times New Roman"/>
                <a:cs typeface="Times New Roman"/>
                <a:sym typeface="Times New Roman"/>
              </a:rPr>
              <a:t>FORMULA USED</a:t>
            </a:r>
            <a:endParaRPr b="1">
              <a:latin typeface="Times New Roman"/>
              <a:ea typeface="Times New Roman"/>
              <a:cs typeface="Times New Roman"/>
              <a:sym typeface="Times New Roman"/>
            </a:endParaRPr>
          </a:p>
        </p:txBody>
      </p:sp>
      <p:sp>
        <p:nvSpPr>
          <p:cNvPr id="353" name="Google Shape;353;p36"/>
          <p:cNvSpPr txBox="1"/>
          <p:nvPr>
            <p:ph idx="1" type="body"/>
          </p:nvPr>
        </p:nvSpPr>
        <p:spPr>
          <a:xfrm>
            <a:off x="461375" y="1000550"/>
            <a:ext cx="8229600" cy="33945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b="1" lang="en-GB" sz="2400">
                <a:solidFill>
                  <a:schemeClr val="dk1"/>
                </a:solidFill>
                <a:latin typeface="Times New Roman"/>
                <a:ea typeface="Times New Roman"/>
                <a:cs typeface="Times New Roman"/>
                <a:sym typeface="Times New Roman"/>
              </a:rPr>
              <a:t>FPS </a:t>
            </a:r>
            <a:r>
              <a:rPr b="1" lang="en-GB" sz="2400">
                <a:solidFill>
                  <a:schemeClr val="dk1"/>
                </a:solidFill>
                <a:latin typeface="Times New Roman"/>
                <a:ea typeface="Times New Roman"/>
                <a:cs typeface="Times New Roman"/>
                <a:sym typeface="Times New Roman"/>
              </a:rPr>
              <a:t>(Frames Per Second)</a:t>
            </a:r>
            <a:r>
              <a:rPr b="1" lang="en-GB" sz="2400">
                <a:solidFill>
                  <a:schemeClr val="dk1"/>
                </a:solidFill>
                <a:latin typeface="Times New Roman"/>
                <a:ea typeface="Times New Roman"/>
                <a:cs typeface="Times New Roman"/>
                <a:sym typeface="Times New Roman"/>
              </a:rPr>
              <a:t>:</a:t>
            </a:r>
            <a:endParaRPr b="1" sz="24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rPr lang="en-GB" sz="2400">
                <a:solidFill>
                  <a:schemeClr val="dk1"/>
                </a:solidFill>
                <a:latin typeface="Times New Roman"/>
                <a:ea typeface="Times New Roman"/>
                <a:cs typeface="Times New Roman"/>
                <a:sym typeface="Times New Roman"/>
              </a:rPr>
              <a:t>        </a:t>
            </a:r>
            <a:r>
              <a:rPr lang="en-GB" sz="2400">
                <a:solidFill>
                  <a:schemeClr val="dk1"/>
                </a:solidFill>
                <a:latin typeface="Times New Roman"/>
                <a:ea typeface="Times New Roman"/>
                <a:cs typeface="Times New Roman"/>
                <a:sym typeface="Times New Roman"/>
              </a:rPr>
              <a:t>FPS = 1 / time per frame</a:t>
            </a:r>
            <a:endParaRPr sz="2400">
              <a:solidFill>
                <a:schemeClr val="dk1"/>
              </a:solidFill>
              <a:latin typeface="Times New Roman"/>
              <a:ea typeface="Times New Roman"/>
              <a:cs typeface="Times New Roman"/>
              <a:sym typeface="Times New Roman"/>
            </a:endParaRPr>
          </a:p>
          <a:p>
            <a:pPr indent="0" lvl="0" marL="0" rtl="0" algn="l">
              <a:spcBef>
                <a:spcPts val="360"/>
              </a:spcBef>
              <a:spcAft>
                <a:spcPts val="0"/>
              </a:spcAft>
              <a:buClr>
                <a:schemeClr val="dk1"/>
              </a:buClr>
              <a:buSzPts val="1100"/>
              <a:buFont typeface="Arial"/>
              <a:buNone/>
            </a:pPr>
            <a:r>
              <a:rPr b="1" lang="en-GB" sz="2400">
                <a:solidFill>
                  <a:schemeClr val="dk1"/>
                </a:solidFill>
                <a:latin typeface="Times New Roman"/>
                <a:ea typeface="Times New Roman"/>
                <a:cs typeface="Times New Roman"/>
                <a:sym typeface="Times New Roman"/>
              </a:rPr>
              <a:t>Recall:</a:t>
            </a:r>
            <a:endParaRPr b="1" sz="2400">
              <a:solidFill>
                <a:schemeClr val="dk1"/>
              </a:solidFill>
              <a:latin typeface="Times New Roman"/>
              <a:ea typeface="Times New Roman"/>
              <a:cs typeface="Times New Roman"/>
              <a:sym typeface="Times New Roman"/>
            </a:endParaRPr>
          </a:p>
          <a:p>
            <a:pPr indent="0" lvl="0" marL="0" rtl="0" algn="l">
              <a:spcBef>
                <a:spcPts val="360"/>
              </a:spcBef>
              <a:spcAft>
                <a:spcPts val="0"/>
              </a:spcAft>
              <a:buClr>
                <a:schemeClr val="dk1"/>
              </a:buClr>
              <a:buSzPts val="1100"/>
              <a:buFont typeface="Arial"/>
              <a:buNone/>
            </a:pPr>
            <a:r>
              <a:rPr lang="en-GB" sz="2400">
                <a:solidFill>
                  <a:schemeClr val="dk1"/>
                </a:solidFill>
                <a:latin typeface="Times New Roman"/>
                <a:ea typeface="Times New Roman"/>
                <a:cs typeface="Times New Roman"/>
                <a:sym typeface="Times New Roman"/>
              </a:rPr>
              <a:t>         Recall = true positives / (true positives + false negatives)</a:t>
            </a:r>
            <a:endParaRPr sz="24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rPr b="1" lang="en-GB" sz="2400">
                <a:solidFill>
                  <a:schemeClr val="dk1"/>
                </a:solidFill>
                <a:latin typeface="Times New Roman"/>
                <a:ea typeface="Times New Roman"/>
                <a:cs typeface="Times New Roman"/>
                <a:sym typeface="Times New Roman"/>
              </a:rPr>
              <a:t>Precision:</a:t>
            </a:r>
            <a:endParaRPr b="1" sz="24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rPr lang="en-GB" sz="2400">
                <a:solidFill>
                  <a:schemeClr val="dk1"/>
                </a:solidFill>
                <a:latin typeface="Times New Roman"/>
                <a:ea typeface="Times New Roman"/>
                <a:cs typeface="Times New Roman"/>
                <a:sym typeface="Times New Roman"/>
              </a:rPr>
              <a:t>          Precision = true positives / (true positives + false positives)</a:t>
            </a:r>
            <a:endParaRPr sz="2400">
              <a:solidFill>
                <a:schemeClr val="dk1"/>
              </a:solidFill>
              <a:latin typeface="Times New Roman"/>
              <a:ea typeface="Times New Roman"/>
              <a:cs typeface="Times New Roman"/>
              <a:sym typeface="Times New Roman"/>
            </a:endParaRPr>
          </a:p>
          <a:p>
            <a:pPr indent="0" lvl="0" marL="0" rtl="0" algn="l">
              <a:spcBef>
                <a:spcPts val="360"/>
              </a:spcBef>
              <a:spcAft>
                <a:spcPts val="0"/>
              </a:spcAft>
              <a:buClr>
                <a:schemeClr val="dk1"/>
              </a:buClr>
              <a:buSzPts val="1100"/>
              <a:buFont typeface="Arial"/>
              <a:buNone/>
            </a:pPr>
            <a:r>
              <a:rPr b="1" lang="en-GB" sz="2400">
                <a:solidFill>
                  <a:schemeClr val="dk1"/>
                </a:solidFill>
                <a:latin typeface="Times New Roman"/>
                <a:ea typeface="Times New Roman"/>
                <a:cs typeface="Times New Roman"/>
                <a:sym typeface="Times New Roman"/>
              </a:rPr>
              <a:t>mAP (Mean Average Precision):</a:t>
            </a:r>
            <a:endParaRPr b="1" sz="2400">
              <a:solidFill>
                <a:schemeClr val="dk1"/>
              </a:solidFill>
              <a:latin typeface="Times New Roman"/>
              <a:ea typeface="Times New Roman"/>
              <a:cs typeface="Times New Roman"/>
              <a:sym typeface="Times New Roman"/>
            </a:endParaRPr>
          </a:p>
          <a:p>
            <a:pPr indent="0" lvl="0" marL="0" rtl="0" algn="l">
              <a:spcBef>
                <a:spcPts val="360"/>
              </a:spcBef>
              <a:spcAft>
                <a:spcPts val="0"/>
              </a:spcAft>
              <a:buClr>
                <a:schemeClr val="dk1"/>
              </a:buClr>
              <a:buSzPts val="1100"/>
              <a:buFont typeface="Arial"/>
              <a:buNone/>
            </a:pPr>
            <a:r>
              <a:rPr lang="en-GB" sz="2400">
                <a:solidFill>
                  <a:schemeClr val="dk1"/>
                </a:solidFill>
                <a:latin typeface="Times New Roman"/>
                <a:ea typeface="Times New Roman"/>
                <a:cs typeface="Times New Roman"/>
                <a:sym typeface="Times New Roman"/>
              </a:rPr>
              <a:t>          mAP = 1/Number * sum(i=1 to N) AP_i</a:t>
            </a:r>
            <a:endParaRPr>
              <a:latin typeface="Times New Roman"/>
              <a:ea typeface="Times New Roman"/>
              <a:cs typeface="Times New Roman"/>
              <a:sym typeface="Times New Roman"/>
            </a:endParaRPr>
          </a:p>
        </p:txBody>
      </p:sp>
      <p:sp>
        <p:nvSpPr>
          <p:cNvPr id="354" name="Google Shape;354;p36"/>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pic>
        <p:nvPicPr>
          <p:cNvPr descr="college logo.bmp" id="355" name="Google Shape;355;p36"/>
          <p:cNvPicPr preferRelativeResize="0"/>
          <p:nvPr/>
        </p:nvPicPr>
        <p:blipFill rotWithShape="1">
          <a:blip r:embed="rId3">
            <a:alphaModFix/>
          </a:blip>
          <a:srcRect b="0" l="0" r="0" t="0"/>
          <a:stretch/>
        </p:blipFill>
        <p:spPr>
          <a:xfrm>
            <a:off x="7701100" y="103700"/>
            <a:ext cx="921825" cy="821625"/>
          </a:xfrm>
          <a:prstGeom prst="rect">
            <a:avLst/>
          </a:prstGeom>
          <a:noFill/>
          <a:ln>
            <a:noFill/>
          </a:ln>
        </p:spPr>
      </p:pic>
      <p:sp>
        <p:nvSpPr>
          <p:cNvPr id="356" name="Google Shape;356;p36"/>
          <p:cNvSpPr txBox="1"/>
          <p:nvPr/>
        </p:nvSpPr>
        <p:spPr>
          <a:xfrm>
            <a:off x="280700" y="4668488"/>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pic>
        <p:nvPicPr>
          <p:cNvPr id="357" name="Google Shape;357;p36"/>
          <p:cNvPicPr preferRelativeResize="0"/>
          <p:nvPr/>
        </p:nvPicPr>
        <p:blipFill rotWithShape="1">
          <a:blip r:embed="rId4">
            <a:alphaModFix/>
          </a:blip>
          <a:srcRect b="0" l="0" r="0" t="0"/>
          <a:stretch/>
        </p:blipFill>
        <p:spPr>
          <a:xfrm>
            <a:off x="164775" y="103700"/>
            <a:ext cx="826844" cy="821624"/>
          </a:xfrm>
          <a:prstGeom prst="rect">
            <a:avLst/>
          </a:prstGeom>
          <a:noFill/>
          <a:ln>
            <a:noFill/>
          </a:ln>
        </p:spPr>
      </p:pic>
      <p:sp>
        <p:nvSpPr>
          <p:cNvPr id="358" name="Google Shape;358;p36"/>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359" name="Google Shape;359;p36"/>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37"/>
          <p:cNvSpPr txBox="1"/>
          <p:nvPr>
            <p:ph type="title"/>
          </p:nvPr>
        </p:nvSpPr>
        <p:spPr>
          <a:xfrm>
            <a:off x="515825" y="-171597"/>
            <a:ext cx="8229600" cy="857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GB">
                <a:latin typeface="Times New Roman"/>
                <a:ea typeface="Times New Roman"/>
                <a:cs typeface="Times New Roman"/>
                <a:sym typeface="Times New Roman"/>
              </a:rPr>
              <a:t>Screenshot of Result-1</a:t>
            </a:r>
            <a:endParaRPr b="1">
              <a:latin typeface="Times New Roman"/>
              <a:ea typeface="Times New Roman"/>
              <a:cs typeface="Times New Roman"/>
              <a:sym typeface="Times New Roman"/>
            </a:endParaRPr>
          </a:p>
        </p:txBody>
      </p:sp>
      <p:pic>
        <p:nvPicPr>
          <p:cNvPr descr="college logo.bmp" id="365" name="Google Shape;365;p37"/>
          <p:cNvPicPr preferRelativeResize="0"/>
          <p:nvPr/>
        </p:nvPicPr>
        <p:blipFill rotWithShape="1">
          <a:blip r:embed="rId3">
            <a:alphaModFix/>
          </a:blip>
          <a:srcRect b="0" l="0" r="0" t="0"/>
          <a:stretch/>
        </p:blipFill>
        <p:spPr>
          <a:xfrm>
            <a:off x="8002475" y="173100"/>
            <a:ext cx="897800" cy="821625"/>
          </a:xfrm>
          <a:prstGeom prst="rect">
            <a:avLst/>
          </a:prstGeom>
          <a:noFill/>
          <a:ln>
            <a:noFill/>
          </a:ln>
        </p:spPr>
      </p:pic>
      <p:sp>
        <p:nvSpPr>
          <p:cNvPr id="366" name="Google Shape;366;p37"/>
          <p:cNvSpPr txBox="1"/>
          <p:nvPr/>
        </p:nvSpPr>
        <p:spPr>
          <a:xfrm>
            <a:off x="58625" y="45866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898989"/>
              </a:buClr>
              <a:buSzPts val="1200"/>
              <a:buFont typeface="Calibri"/>
              <a:buNone/>
            </a:pPr>
            <a:r>
              <a:rPr lang="en-GB" sz="1200">
                <a:solidFill>
                  <a:srgbClr val="898989"/>
                </a:solidFill>
                <a:latin typeface="Calibri"/>
                <a:ea typeface="Calibri"/>
                <a:cs typeface="Calibri"/>
                <a:sym typeface="Calibri"/>
              </a:rPr>
              <a:t>.</a:t>
            </a:r>
            <a:endParaRPr/>
          </a:p>
        </p:txBody>
      </p:sp>
      <p:sp>
        <p:nvSpPr>
          <p:cNvPr id="367" name="Google Shape;367;p37"/>
          <p:cNvSpPr txBox="1"/>
          <p:nvPr/>
        </p:nvSpPr>
        <p:spPr>
          <a:xfrm>
            <a:off x="152400" y="45866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K.L.N.C.I.T/CSE</a:t>
            </a:r>
            <a:r>
              <a:rPr lang="en-GB" sz="1200">
                <a:solidFill>
                  <a:srgbClr val="898989"/>
                </a:solidFill>
                <a:latin typeface="Calibri"/>
                <a:ea typeface="Calibri"/>
                <a:cs typeface="Calibri"/>
                <a:sym typeface="Calibri"/>
              </a:rPr>
              <a:t>.</a:t>
            </a:r>
            <a:endParaRPr/>
          </a:p>
        </p:txBody>
      </p:sp>
      <p:pic>
        <p:nvPicPr>
          <p:cNvPr id="368" name="Google Shape;368;p37"/>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369" name="Google Shape;369;p37"/>
          <p:cNvSpPr txBox="1"/>
          <p:nvPr>
            <p:ph idx="12" type="sldNum"/>
          </p:nvPr>
        </p:nvSpPr>
        <p:spPr>
          <a:xfrm>
            <a:off x="5303781" y="3031024"/>
            <a:ext cx="1726800" cy="1740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370" name="Google Shape;370;p37"/>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371" name="Google Shape;371;p37"/>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pic>
        <p:nvPicPr>
          <p:cNvPr id="372" name="Google Shape;372;p37"/>
          <p:cNvPicPr preferRelativeResize="0"/>
          <p:nvPr/>
        </p:nvPicPr>
        <p:blipFill>
          <a:blip r:embed="rId5">
            <a:alphaModFix/>
          </a:blip>
          <a:stretch>
            <a:fillRect/>
          </a:stretch>
        </p:blipFill>
        <p:spPr>
          <a:xfrm>
            <a:off x="775750" y="1156602"/>
            <a:ext cx="7400626" cy="3268149"/>
          </a:xfrm>
          <a:prstGeom prst="rect">
            <a:avLst/>
          </a:prstGeom>
          <a:noFill/>
          <a:ln>
            <a:noFill/>
          </a:ln>
        </p:spPr>
      </p:pic>
      <p:sp>
        <p:nvSpPr>
          <p:cNvPr id="373" name="Google Shape;373;p37"/>
          <p:cNvSpPr txBox="1"/>
          <p:nvPr/>
        </p:nvSpPr>
        <p:spPr>
          <a:xfrm>
            <a:off x="7852050" y="4705750"/>
            <a:ext cx="5334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Times New Roman"/>
                <a:ea typeface="Times New Roman"/>
                <a:cs typeface="Times New Roman"/>
                <a:sym typeface="Times New Roman"/>
              </a:rPr>
              <a:t>24</a:t>
            </a:r>
            <a:endParaRPr sz="1100">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38"/>
          <p:cNvSpPr txBox="1"/>
          <p:nvPr>
            <p:ph idx="1" type="body"/>
          </p:nvPr>
        </p:nvSpPr>
        <p:spPr>
          <a:xfrm>
            <a:off x="457200" y="1029288"/>
            <a:ext cx="8229600" cy="3394500"/>
          </a:xfrm>
          <a:prstGeom prst="rect">
            <a:avLst/>
          </a:prstGeom>
        </p:spPr>
        <p:txBody>
          <a:bodyPr anchorCtr="0" anchor="t" bIns="45700" lIns="91425" spcFirstLastPara="1" rIns="91425" wrap="square" tIns="45700">
            <a:noAutofit/>
          </a:bodyPr>
          <a:lstStyle/>
          <a:p>
            <a:pPr indent="-381000" lvl="0" marL="457200" rtl="0" algn="just">
              <a:lnSpc>
                <a:spcPct val="15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The primary function of this system is to detect fires and turn on alarms to warn of fire accidents. </a:t>
            </a:r>
            <a:endParaRPr sz="2400">
              <a:solidFill>
                <a:schemeClr val="dk1"/>
              </a:solidFill>
              <a:latin typeface="Times New Roman"/>
              <a:ea typeface="Times New Roman"/>
              <a:cs typeface="Times New Roman"/>
              <a:sym typeface="Times New Roman"/>
            </a:endParaRPr>
          </a:p>
          <a:p>
            <a:pPr indent="-381000" lvl="0" marL="457200" rtl="0" algn="just">
              <a:lnSpc>
                <a:spcPct val="15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Using OpenCV , we can access the camera and get a live video streaming. </a:t>
            </a:r>
            <a:endParaRPr sz="2400">
              <a:solidFill>
                <a:schemeClr val="dk1"/>
              </a:solidFill>
              <a:latin typeface="Times New Roman"/>
              <a:ea typeface="Times New Roman"/>
              <a:cs typeface="Times New Roman"/>
              <a:sym typeface="Times New Roman"/>
            </a:endParaRPr>
          </a:p>
          <a:p>
            <a:pPr indent="-381000" lvl="0" marL="457200" rtl="0" algn="just">
              <a:lnSpc>
                <a:spcPct val="15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It converts the video into frames and compares the Frame with the trained model using YOLO.</a:t>
            </a:r>
            <a:endParaRPr sz="2400">
              <a:solidFill>
                <a:schemeClr val="dk1"/>
              </a:solidFill>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457200" rtl="0" algn="l">
              <a:spcBef>
                <a:spcPts val="360"/>
              </a:spcBef>
              <a:spcAft>
                <a:spcPts val="0"/>
              </a:spcAft>
              <a:buNone/>
            </a:pPr>
            <a:r>
              <a:t/>
            </a:r>
            <a:endParaRPr sz="2400">
              <a:latin typeface="Times New Roman"/>
              <a:ea typeface="Times New Roman"/>
              <a:cs typeface="Times New Roman"/>
              <a:sym typeface="Times New Roman"/>
            </a:endParaRPr>
          </a:p>
        </p:txBody>
      </p:sp>
      <p:pic>
        <p:nvPicPr>
          <p:cNvPr descr="college logo.bmp" id="379" name="Google Shape;379;p38"/>
          <p:cNvPicPr preferRelativeResize="0"/>
          <p:nvPr/>
        </p:nvPicPr>
        <p:blipFill rotWithShape="1">
          <a:blip r:embed="rId3">
            <a:alphaModFix/>
          </a:blip>
          <a:srcRect b="0" l="0" r="0" t="0"/>
          <a:stretch/>
        </p:blipFill>
        <p:spPr>
          <a:xfrm>
            <a:off x="8006825" y="207675"/>
            <a:ext cx="826850" cy="821625"/>
          </a:xfrm>
          <a:prstGeom prst="rect">
            <a:avLst/>
          </a:prstGeom>
          <a:noFill/>
          <a:ln>
            <a:noFill/>
          </a:ln>
        </p:spPr>
      </p:pic>
      <p:sp>
        <p:nvSpPr>
          <p:cNvPr id="380" name="Google Shape;380;p38"/>
          <p:cNvSpPr txBox="1"/>
          <p:nvPr/>
        </p:nvSpPr>
        <p:spPr>
          <a:xfrm>
            <a:off x="152400" y="45866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K.L.N.C.I.T/CSE</a:t>
            </a:r>
            <a:r>
              <a:rPr lang="en-GB" sz="1200">
                <a:solidFill>
                  <a:srgbClr val="898989"/>
                </a:solidFill>
                <a:latin typeface="Calibri"/>
                <a:ea typeface="Calibri"/>
                <a:cs typeface="Calibri"/>
                <a:sym typeface="Calibri"/>
              </a:rPr>
              <a:t>.</a:t>
            </a:r>
            <a:endParaRPr/>
          </a:p>
        </p:txBody>
      </p:sp>
      <p:sp>
        <p:nvSpPr>
          <p:cNvPr id="381" name="Google Shape;381;p38"/>
          <p:cNvSpPr txBox="1"/>
          <p:nvPr/>
        </p:nvSpPr>
        <p:spPr>
          <a:xfrm>
            <a:off x="1372738" y="285625"/>
            <a:ext cx="6405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800">
                <a:solidFill>
                  <a:schemeClr val="dk1"/>
                </a:solidFill>
                <a:latin typeface="Times New Roman"/>
                <a:ea typeface="Times New Roman"/>
                <a:cs typeface="Times New Roman"/>
                <a:sym typeface="Times New Roman"/>
              </a:rPr>
              <a:t>                    </a:t>
            </a:r>
            <a:r>
              <a:rPr b="1" lang="en-GB" sz="2800">
                <a:solidFill>
                  <a:schemeClr val="dk1"/>
                </a:solidFill>
                <a:latin typeface="Times New Roman"/>
                <a:ea typeface="Times New Roman"/>
                <a:cs typeface="Times New Roman"/>
                <a:sym typeface="Times New Roman"/>
              </a:rPr>
              <a:t>EXPLANATION</a:t>
            </a:r>
            <a:endParaRPr b="1" sz="2800">
              <a:solidFill>
                <a:schemeClr val="dk1"/>
              </a:solidFill>
              <a:latin typeface="Times New Roman"/>
              <a:ea typeface="Times New Roman"/>
              <a:cs typeface="Times New Roman"/>
              <a:sym typeface="Times New Roman"/>
            </a:endParaRPr>
          </a:p>
        </p:txBody>
      </p:sp>
      <p:pic>
        <p:nvPicPr>
          <p:cNvPr id="382" name="Google Shape;382;p38"/>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383" name="Google Shape;383;p38"/>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384" name="Google Shape;384;p38"/>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385" name="Google Shape;385;p38"/>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39"/>
          <p:cNvSpPr txBox="1"/>
          <p:nvPr>
            <p:ph type="title"/>
          </p:nvPr>
        </p:nvSpPr>
        <p:spPr>
          <a:xfrm>
            <a:off x="515825" y="155215"/>
            <a:ext cx="8229600" cy="857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GB">
                <a:latin typeface="Times New Roman"/>
                <a:ea typeface="Times New Roman"/>
                <a:cs typeface="Times New Roman"/>
                <a:sym typeface="Times New Roman"/>
              </a:rPr>
              <a:t>Screenshot of Result-2</a:t>
            </a:r>
            <a:endParaRPr b="1">
              <a:latin typeface="Times New Roman"/>
              <a:ea typeface="Times New Roman"/>
              <a:cs typeface="Times New Roman"/>
              <a:sym typeface="Times New Roman"/>
            </a:endParaRPr>
          </a:p>
        </p:txBody>
      </p:sp>
      <p:pic>
        <p:nvPicPr>
          <p:cNvPr descr="college logo.bmp" id="391" name="Google Shape;391;p39"/>
          <p:cNvPicPr preferRelativeResize="0"/>
          <p:nvPr/>
        </p:nvPicPr>
        <p:blipFill rotWithShape="1">
          <a:blip r:embed="rId3">
            <a:alphaModFix/>
          </a:blip>
          <a:srcRect b="0" l="0" r="0" t="0"/>
          <a:stretch/>
        </p:blipFill>
        <p:spPr>
          <a:xfrm>
            <a:off x="8183300" y="173100"/>
            <a:ext cx="826850" cy="821625"/>
          </a:xfrm>
          <a:prstGeom prst="rect">
            <a:avLst/>
          </a:prstGeom>
          <a:noFill/>
          <a:ln>
            <a:noFill/>
          </a:ln>
        </p:spPr>
      </p:pic>
      <p:sp>
        <p:nvSpPr>
          <p:cNvPr id="392" name="Google Shape;392;p39"/>
          <p:cNvSpPr txBox="1"/>
          <p:nvPr/>
        </p:nvSpPr>
        <p:spPr>
          <a:xfrm>
            <a:off x="58625" y="45866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898989"/>
              </a:buClr>
              <a:buSzPts val="1200"/>
              <a:buFont typeface="Calibri"/>
              <a:buNone/>
            </a:pPr>
            <a:r>
              <a:rPr lang="en-GB" sz="1200">
                <a:solidFill>
                  <a:srgbClr val="898989"/>
                </a:solidFill>
                <a:latin typeface="Calibri"/>
                <a:ea typeface="Calibri"/>
                <a:cs typeface="Calibri"/>
                <a:sym typeface="Calibri"/>
              </a:rPr>
              <a:t>.</a:t>
            </a:r>
            <a:endParaRPr/>
          </a:p>
        </p:txBody>
      </p:sp>
      <p:sp>
        <p:nvSpPr>
          <p:cNvPr id="393" name="Google Shape;393;p39"/>
          <p:cNvSpPr txBox="1"/>
          <p:nvPr/>
        </p:nvSpPr>
        <p:spPr>
          <a:xfrm>
            <a:off x="152400" y="46769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K.L.N.C.I.T/CSE</a:t>
            </a:r>
            <a:r>
              <a:rPr lang="en-GB" sz="1200">
                <a:solidFill>
                  <a:srgbClr val="898989"/>
                </a:solidFill>
                <a:latin typeface="Calibri"/>
                <a:ea typeface="Calibri"/>
                <a:cs typeface="Calibri"/>
                <a:sym typeface="Calibri"/>
              </a:rPr>
              <a:t>.</a:t>
            </a:r>
            <a:endParaRPr/>
          </a:p>
        </p:txBody>
      </p:sp>
      <p:pic>
        <p:nvPicPr>
          <p:cNvPr id="394" name="Google Shape;394;p39"/>
          <p:cNvPicPr preferRelativeResize="0"/>
          <p:nvPr/>
        </p:nvPicPr>
        <p:blipFill rotWithShape="1">
          <a:blip r:embed="rId4">
            <a:alphaModFix/>
          </a:blip>
          <a:srcRect b="0" l="0" r="0" t="49634"/>
          <a:stretch/>
        </p:blipFill>
        <p:spPr>
          <a:xfrm>
            <a:off x="1300100" y="994725"/>
            <a:ext cx="6883200" cy="3734250"/>
          </a:xfrm>
          <a:prstGeom prst="rect">
            <a:avLst/>
          </a:prstGeom>
          <a:noFill/>
          <a:ln>
            <a:noFill/>
          </a:ln>
        </p:spPr>
      </p:pic>
      <p:pic>
        <p:nvPicPr>
          <p:cNvPr id="395" name="Google Shape;395;p39"/>
          <p:cNvPicPr preferRelativeResize="0"/>
          <p:nvPr/>
        </p:nvPicPr>
        <p:blipFill rotWithShape="1">
          <a:blip r:embed="rId5">
            <a:alphaModFix/>
          </a:blip>
          <a:srcRect b="0" l="0" r="0" t="0"/>
          <a:stretch/>
        </p:blipFill>
        <p:spPr>
          <a:xfrm>
            <a:off x="328650" y="173100"/>
            <a:ext cx="826844" cy="821624"/>
          </a:xfrm>
          <a:prstGeom prst="rect">
            <a:avLst/>
          </a:prstGeom>
          <a:noFill/>
          <a:ln>
            <a:noFill/>
          </a:ln>
        </p:spPr>
      </p:pic>
      <p:sp>
        <p:nvSpPr>
          <p:cNvPr id="396" name="Google Shape;396;p39"/>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397" name="Google Shape;397;p39"/>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398" name="Google Shape;398;p39"/>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0"/>
          <p:cNvSpPr txBox="1"/>
          <p:nvPr>
            <p:ph idx="1" type="body"/>
          </p:nvPr>
        </p:nvSpPr>
        <p:spPr>
          <a:xfrm>
            <a:off x="168300" y="1321288"/>
            <a:ext cx="8807400" cy="3029100"/>
          </a:xfrm>
          <a:prstGeom prst="rect">
            <a:avLst/>
          </a:prstGeom>
        </p:spPr>
        <p:txBody>
          <a:bodyPr anchorCtr="0" anchor="t" bIns="45700" lIns="91425" spcFirstLastPara="1" rIns="91425" wrap="square" tIns="45700">
            <a:noAutofit/>
          </a:bodyPr>
          <a:lstStyle/>
          <a:p>
            <a:pPr indent="-374650" lvl="0" marL="457200" rtl="0" algn="just">
              <a:lnSpc>
                <a:spcPct val="150000"/>
              </a:lnSpc>
              <a:spcBef>
                <a:spcPts val="0"/>
              </a:spcBef>
              <a:spcAft>
                <a:spcPts val="0"/>
              </a:spcAft>
              <a:buClr>
                <a:schemeClr val="dk1"/>
              </a:buClr>
              <a:buSzPts val="2300"/>
              <a:buFont typeface="Times New Roman"/>
              <a:buChar char="●"/>
            </a:pPr>
            <a:r>
              <a:rPr lang="en-GB" sz="2300">
                <a:solidFill>
                  <a:schemeClr val="dk1"/>
                </a:solidFill>
                <a:latin typeface="Times New Roman"/>
                <a:ea typeface="Times New Roman"/>
                <a:cs typeface="Times New Roman"/>
                <a:sym typeface="Times New Roman"/>
              </a:rPr>
              <a:t>The primary motivation for this system is to provide early notification to Employees, Students and Peoples.</a:t>
            </a:r>
            <a:endParaRPr sz="2300">
              <a:solidFill>
                <a:schemeClr val="dk1"/>
              </a:solidFill>
              <a:latin typeface="Times New Roman"/>
              <a:ea typeface="Times New Roman"/>
              <a:cs typeface="Times New Roman"/>
              <a:sym typeface="Times New Roman"/>
            </a:endParaRPr>
          </a:p>
          <a:p>
            <a:pPr indent="-374650" lvl="0" marL="457200" rtl="0" algn="just">
              <a:lnSpc>
                <a:spcPct val="150000"/>
              </a:lnSpc>
              <a:spcBef>
                <a:spcPts val="0"/>
              </a:spcBef>
              <a:spcAft>
                <a:spcPts val="0"/>
              </a:spcAft>
              <a:buClr>
                <a:schemeClr val="dk1"/>
              </a:buClr>
              <a:buSzPts val="2300"/>
              <a:buFont typeface="Times New Roman"/>
              <a:buChar char="●"/>
            </a:pPr>
            <a:r>
              <a:rPr lang="en-GB" sz="2300">
                <a:solidFill>
                  <a:schemeClr val="dk1"/>
                </a:solidFill>
                <a:latin typeface="Times New Roman"/>
                <a:ea typeface="Times New Roman"/>
                <a:cs typeface="Times New Roman"/>
                <a:sym typeface="Times New Roman"/>
              </a:rPr>
              <a:t>So, they can exit the building, and to notify the fire service so it can respond to the Fire.    </a:t>
            </a:r>
            <a:endParaRPr sz="2300">
              <a:solidFill>
                <a:schemeClr val="dk1"/>
              </a:solidFill>
              <a:latin typeface="Times New Roman"/>
              <a:ea typeface="Times New Roman"/>
              <a:cs typeface="Times New Roman"/>
              <a:sym typeface="Times New Roman"/>
            </a:endParaRPr>
          </a:p>
          <a:p>
            <a:pPr indent="0" lvl="0" marL="457200" rtl="0" algn="just">
              <a:lnSpc>
                <a:spcPct val="150000"/>
              </a:lnSpc>
              <a:spcBef>
                <a:spcPts val="1578"/>
              </a:spcBef>
              <a:spcAft>
                <a:spcPts val="0"/>
              </a:spcAft>
              <a:buNone/>
            </a:pPr>
            <a:r>
              <a:t/>
            </a:r>
            <a:endParaRPr sz="2600">
              <a:solidFill>
                <a:schemeClr val="dk1"/>
              </a:solidFill>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ts val="1100"/>
              <a:buFont typeface="Arial"/>
              <a:buNone/>
            </a:pPr>
            <a:r>
              <a:rPr lang="en-GB" sz="1600">
                <a:solidFill>
                  <a:schemeClr val="dk1"/>
                </a:solidFill>
                <a:latin typeface="Times New Roman"/>
                <a:ea typeface="Times New Roman"/>
                <a:cs typeface="Times New Roman"/>
                <a:sym typeface="Times New Roman"/>
              </a:rPr>
              <a:t> </a:t>
            </a:r>
            <a:endParaRPr sz="16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pic>
        <p:nvPicPr>
          <p:cNvPr descr="college logo.bmp" id="404" name="Google Shape;404;p40"/>
          <p:cNvPicPr preferRelativeResize="0"/>
          <p:nvPr/>
        </p:nvPicPr>
        <p:blipFill rotWithShape="1">
          <a:blip r:embed="rId3">
            <a:alphaModFix/>
          </a:blip>
          <a:srcRect b="0" l="0" r="0" t="0"/>
          <a:stretch/>
        </p:blipFill>
        <p:spPr>
          <a:xfrm>
            <a:off x="8148850" y="247550"/>
            <a:ext cx="826850" cy="747175"/>
          </a:xfrm>
          <a:prstGeom prst="rect">
            <a:avLst/>
          </a:prstGeom>
          <a:noFill/>
          <a:ln>
            <a:noFill/>
          </a:ln>
        </p:spPr>
      </p:pic>
      <p:sp>
        <p:nvSpPr>
          <p:cNvPr id="405" name="Google Shape;405;p40"/>
          <p:cNvSpPr txBox="1"/>
          <p:nvPr/>
        </p:nvSpPr>
        <p:spPr>
          <a:xfrm>
            <a:off x="152400" y="45866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K.L.N.C.I.T/CSE</a:t>
            </a:r>
            <a:r>
              <a:rPr lang="en-GB" sz="1200">
                <a:solidFill>
                  <a:srgbClr val="898989"/>
                </a:solidFill>
                <a:latin typeface="Calibri"/>
                <a:ea typeface="Calibri"/>
                <a:cs typeface="Calibri"/>
                <a:sym typeface="Calibri"/>
              </a:rPr>
              <a:t>.</a:t>
            </a:r>
            <a:endParaRPr/>
          </a:p>
        </p:txBody>
      </p:sp>
      <p:pic>
        <p:nvPicPr>
          <p:cNvPr id="406" name="Google Shape;406;p40"/>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407" name="Google Shape;407;p40"/>
          <p:cNvSpPr txBox="1"/>
          <p:nvPr/>
        </p:nvSpPr>
        <p:spPr>
          <a:xfrm>
            <a:off x="2042275" y="313338"/>
            <a:ext cx="4941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800">
                <a:latin typeface="Times New Roman"/>
                <a:ea typeface="Times New Roman"/>
                <a:cs typeface="Times New Roman"/>
                <a:sym typeface="Times New Roman"/>
              </a:rPr>
              <a:t>            </a:t>
            </a:r>
            <a:r>
              <a:rPr b="1" lang="en-GB" sz="2800">
                <a:latin typeface="Times New Roman"/>
                <a:ea typeface="Times New Roman"/>
                <a:cs typeface="Times New Roman"/>
                <a:sym typeface="Times New Roman"/>
              </a:rPr>
              <a:t>EXPLANATION</a:t>
            </a:r>
            <a:endParaRPr b="1" sz="2800">
              <a:latin typeface="Times New Roman"/>
              <a:ea typeface="Times New Roman"/>
              <a:cs typeface="Times New Roman"/>
              <a:sym typeface="Times New Roman"/>
            </a:endParaRPr>
          </a:p>
        </p:txBody>
      </p:sp>
      <p:sp>
        <p:nvSpPr>
          <p:cNvPr id="408" name="Google Shape;408;p40"/>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409" name="Google Shape;409;p40"/>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410" name="Google Shape;410;p40"/>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41"/>
          <p:cNvSpPr txBox="1"/>
          <p:nvPr>
            <p:ph type="title"/>
          </p:nvPr>
        </p:nvSpPr>
        <p:spPr>
          <a:xfrm>
            <a:off x="2788500" y="134150"/>
            <a:ext cx="3955200" cy="857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GB" sz="2700">
                <a:latin typeface="Times New Roman"/>
                <a:ea typeface="Times New Roman"/>
                <a:cs typeface="Times New Roman"/>
                <a:sym typeface="Times New Roman"/>
              </a:rPr>
              <a:t>COMPARISON TABLE </a:t>
            </a:r>
            <a:endParaRPr b="1" sz="2700">
              <a:latin typeface="Times New Roman"/>
              <a:ea typeface="Times New Roman"/>
              <a:cs typeface="Times New Roman"/>
              <a:sym typeface="Times New Roman"/>
            </a:endParaRPr>
          </a:p>
        </p:txBody>
      </p:sp>
      <p:pic>
        <p:nvPicPr>
          <p:cNvPr descr="college logo.bmp" id="416" name="Google Shape;416;p41"/>
          <p:cNvPicPr preferRelativeResize="0"/>
          <p:nvPr/>
        </p:nvPicPr>
        <p:blipFill rotWithShape="1">
          <a:blip r:embed="rId3">
            <a:alphaModFix/>
          </a:blip>
          <a:srcRect b="0" l="0" r="0" t="0"/>
          <a:stretch/>
        </p:blipFill>
        <p:spPr>
          <a:xfrm>
            <a:off x="8055625" y="239525"/>
            <a:ext cx="878825" cy="676400"/>
          </a:xfrm>
          <a:prstGeom prst="rect">
            <a:avLst/>
          </a:prstGeom>
          <a:noFill/>
          <a:ln>
            <a:noFill/>
          </a:ln>
        </p:spPr>
      </p:pic>
      <p:sp>
        <p:nvSpPr>
          <p:cNvPr id="417" name="Google Shape;417;p41"/>
          <p:cNvSpPr txBox="1"/>
          <p:nvPr/>
        </p:nvSpPr>
        <p:spPr>
          <a:xfrm>
            <a:off x="152400" y="45866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K.L.N.C.I.T/CSE</a:t>
            </a:r>
            <a:r>
              <a:rPr lang="en-GB" sz="1200">
                <a:solidFill>
                  <a:srgbClr val="898989"/>
                </a:solidFill>
                <a:latin typeface="Calibri"/>
                <a:ea typeface="Calibri"/>
                <a:cs typeface="Calibri"/>
                <a:sym typeface="Calibri"/>
              </a:rPr>
              <a:t>.</a:t>
            </a:r>
            <a:endParaRPr/>
          </a:p>
        </p:txBody>
      </p:sp>
      <p:graphicFrame>
        <p:nvGraphicFramePr>
          <p:cNvPr id="418" name="Google Shape;418;p41"/>
          <p:cNvGraphicFramePr/>
          <p:nvPr/>
        </p:nvGraphicFramePr>
        <p:xfrm>
          <a:off x="952500" y="1269638"/>
          <a:ext cx="3000000" cy="3000000"/>
        </p:xfrm>
        <a:graphic>
          <a:graphicData uri="http://schemas.openxmlformats.org/drawingml/2006/table">
            <a:tbl>
              <a:tblPr>
                <a:noFill/>
                <a:tableStyleId>{828A8419-6EE8-4B40-AE9A-5828D828AFD1}</a:tableStyleId>
              </a:tblPr>
              <a:tblGrid>
                <a:gridCol w="1725150"/>
                <a:gridCol w="1170450"/>
                <a:gridCol w="1447800"/>
                <a:gridCol w="1447800"/>
                <a:gridCol w="1447800"/>
              </a:tblGrid>
              <a:tr h="381000">
                <a:tc>
                  <a:txBody>
                    <a:bodyPr/>
                    <a:lstStyle/>
                    <a:p>
                      <a:pPr indent="0" lvl="0" marL="0" rtl="0" algn="ctr">
                        <a:spcBef>
                          <a:spcPts val="0"/>
                        </a:spcBef>
                        <a:spcAft>
                          <a:spcPts val="0"/>
                        </a:spcAft>
                        <a:buNone/>
                      </a:pPr>
                      <a:r>
                        <a:rPr b="1" lang="en-GB" sz="1900">
                          <a:latin typeface="Times New Roman"/>
                          <a:ea typeface="Times New Roman"/>
                          <a:cs typeface="Times New Roman"/>
                          <a:sym typeface="Times New Roman"/>
                        </a:rPr>
                        <a:t>Algorithm</a:t>
                      </a:r>
                      <a:endParaRPr b="1" sz="1900">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b="1" lang="en-GB" sz="1900">
                          <a:latin typeface="Times New Roman"/>
                          <a:ea typeface="Times New Roman"/>
                          <a:cs typeface="Times New Roman"/>
                          <a:sym typeface="Times New Roman"/>
                        </a:rPr>
                        <a:t>mAP</a:t>
                      </a:r>
                      <a:endParaRPr b="1" sz="1900">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b="1" lang="en-GB" sz="1900">
                          <a:latin typeface="Times New Roman"/>
                          <a:ea typeface="Times New Roman"/>
                          <a:cs typeface="Times New Roman"/>
                          <a:sym typeface="Times New Roman"/>
                        </a:rPr>
                        <a:t>Precision</a:t>
                      </a:r>
                      <a:endParaRPr b="1" sz="1900">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b="1" lang="en-GB" sz="1900">
                          <a:latin typeface="Times New Roman"/>
                          <a:ea typeface="Times New Roman"/>
                          <a:cs typeface="Times New Roman"/>
                          <a:sym typeface="Times New Roman"/>
                        </a:rPr>
                        <a:t>Recall</a:t>
                      </a:r>
                      <a:endParaRPr b="1" sz="1900">
                        <a:latin typeface="Times New Roman"/>
                        <a:ea typeface="Times New Roman"/>
                        <a:cs typeface="Times New Roman"/>
                        <a:sym typeface="Times New Roman"/>
                      </a:endParaRPr>
                    </a:p>
                  </a:txBody>
                  <a:tcPr marT="91425" marB="91425" marR="91425" marL="91425"/>
                </a:tc>
                <a:tc>
                  <a:txBody>
                    <a:bodyPr/>
                    <a:lstStyle/>
                    <a:p>
                      <a:pPr indent="0" lvl="0" marL="0" rtl="0" algn="ctr">
                        <a:spcBef>
                          <a:spcPts val="0"/>
                        </a:spcBef>
                        <a:spcAft>
                          <a:spcPts val="0"/>
                        </a:spcAft>
                        <a:buNone/>
                      </a:pPr>
                      <a:r>
                        <a:rPr b="1" lang="en-GB" sz="1900">
                          <a:latin typeface="Times New Roman"/>
                          <a:ea typeface="Times New Roman"/>
                          <a:cs typeface="Times New Roman"/>
                          <a:sym typeface="Times New Roman"/>
                        </a:rPr>
                        <a:t>FPS</a:t>
                      </a:r>
                      <a:endParaRPr b="1" sz="1900">
                        <a:latin typeface="Times New Roman"/>
                        <a:ea typeface="Times New Roman"/>
                        <a:cs typeface="Times New Roman"/>
                        <a:sym typeface="Times New Roman"/>
                      </a:endParaRPr>
                    </a:p>
                  </a:txBody>
                  <a:tcPr marT="91425" marB="91425" marR="91425" marL="91425"/>
                </a:tc>
              </a:tr>
              <a:tr h="381000">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YOLO v5</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0.5</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0.900</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0.500</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170</a:t>
                      </a:r>
                      <a:endParaRPr sz="1900">
                        <a:latin typeface="Times New Roman"/>
                        <a:ea typeface="Times New Roman"/>
                        <a:cs typeface="Times New Roman"/>
                        <a:sym typeface="Times New Roman"/>
                      </a:endParaRPr>
                    </a:p>
                  </a:txBody>
                  <a:tcPr marT="91425" marB="91425" marR="91425" marL="91425"/>
                </a:tc>
              </a:tr>
              <a:tr h="381000">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YOLO v4</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0.43</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0.886</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0.423</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63</a:t>
                      </a:r>
                      <a:endParaRPr sz="1900">
                        <a:latin typeface="Times New Roman"/>
                        <a:ea typeface="Times New Roman"/>
                        <a:cs typeface="Times New Roman"/>
                        <a:sym typeface="Times New Roman"/>
                      </a:endParaRPr>
                    </a:p>
                  </a:txBody>
                  <a:tcPr marT="91425" marB="91425" marR="91425" marL="91425"/>
                </a:tc>
              </a:tr>
              <a:tr h="381000">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Faster</a:t>
                      </a:r>
                      <a:r>
                        <a:rPr lang="en-GB" sz="1900">
                          <a:latin typeface="Times New Roman"/>
                          <a:ea typeface="Times New Roman"/>
                          <a:cs typeface="Times New Roman"/>
                          <a:sym typeface="Times New Roman"/>
                        </a:rPr>
                        <a:t> R-CNN</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0.42</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25</a:t>
                      </a:r>
                      <a:endParaRPr sz="1900">
                        <a:latin typeface="Times New Roman"/>
                        <a:ea typeface="Times New Roman"/>
                        <a:cs typeface="Times New Roman"/>
                        <a:sym typeface="Times New Roman"/>
                      </a:endParaRPr>
                    </a:p>
                  </a:txBody>
                  <a:tcPr marT="91425" marB="91425" marR="91425" marL="91425"/>
                </a:tc>
              </a:tr>
              <a:tr h="381000">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RetinaNet</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0.39</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0.800</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0.383</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33</a:t>
                      </a:r>
                      <a:endParaRPr sz="1900">
                        <a:latin typeface="Times New Roman"/>
                        <a:ea typeface="Times New Roman"/>
                        <a:cs typeface="Times New Roman"/>
                        <a:sym typeface="Times New Roman"/>
                      </a:endParaRPr>
                    </a:p>
                  </a:txBody>
                  <a:tcPr marT="91425" marB="91425" marR="91425" marL="91425"/>
                </a:tc>
              </a:tr>
              <a:tr h="381000">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SSD</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0.33</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0.782</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0.329</a:t>
                      </a:r>
                      <a:endParaRPr sz="1900">
                        <a:latin typeface="Times New Roman"/>
                        <a:ea typeface="Times New Roman"/>
                        <a:cs typeface="Times New Roman"/>
                        <a:sym typeface="Times New Roman"/>
                      </a:endParaRPr>
                    </a:p>
                  </a:txBody>
                  <a:tcPr marT="91425" marB="91425" marR="91425" marL="91425"/>
                </a:tc>
                <a:tc>
                  <a:txBody>
                    <a:bodyPr/>
                    <a:lstStyle/>
                    <a:p>
                      <a:pPr indent="0" lvl="0" marL="0" rtl="0" algn="just">
                        <a:spcBef>
                          <a:spcPts val="0"/>
                        </a:spcBef>
                        <a:spcAft>
                          <a:spcPts val="0"/>
                        </a:spcAft>
                        <a:buNone/>
                      </a:pPr>
                      <a:r>
                        <a:rPr lang="en-GB" sz="1900">
                          <a:latin typeface="Times New Roman"/>
                          <a:ea typeface="Times New Roman"/>
                          <a:cs typeface="Times New Roman"/>
                          <a:sym typeface="Times New Roman"/>
                        </a:rPr>
                        <a:t>46</a:t>
                      </a:r>
                      <a:endParaRPr sz="1900">
                        <a:latin typeface="Times New Roman"/>
                        <a:ea typeface="Times New Roman"/>
                        <a:cs typeface="Times New Roman"/>
                        <a:sym typeface="Times New Roman"/>
                      </a:endParaRPr>
                    </a:p>
                  </a:txBody>
                  <a:tcPr marT="91425" marB="91425" marR="91425" marL="91425"/>
                </a:tc>
              </a:tr>
            </a:tbl>
          </a:graphicData>
        </a:graphic>
      </p:graphicFrame>
      <p:pic>
        <p:nvPicPr>
          <p:cNvPr id="419" name="Google Shape;419;p41"/>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420" name="Google Shape;420;p41"/>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421" name="Google Shape;421;p41"/>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422" name="Google Shape;422;p41"/>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42"/>
          <p:cNvSpPr txBox="1"/>
          <p:nvPr>
            <p:ph type="title"/>
          </p:nvPr>
        </p:nvSpPr>
        <p:spPr>
          <a:xfrm>
            <a:off x="2908950" y="219950"/>
            <a:ext cx="3403800" cy="6432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chemeClr val="dk1"/>
              </a:buClr>
              <a:buSzPts val="4400"/>
              <a:buFont typeface="Times New Roman"/>
              <a:buNone/>
            </a:pPr>
            <a:r>
              <a:rPr b="1" i="0" lang="en-GB" u="none">
                <a:solidFill>
                  <a:schemeClr val="dk1"/>
                </a:solidFill>
                <a:latin typeface="Times New Roman"/>
                <a:ea typeface="Times New Roman"/>
                <a:cs typeface="Times New Roman"/>
                <a:sym typeface="Times New Roman"/>
              </a:rPr>
              <a:t>A</a:t>
            </a:r>
            <a:r>
              <a:rPr b="1" lang="en-GB">
                <a:latin typeface="Times New Roman"/>
                <a:ea typeface="Times New Roman"/>
                <a:cs typeface="Times New Roman"/>
                <a:sym typeface="Times New Roman"/>
              </a:rPr>
              <a:t>DVANTAGES</a:t>
            </a:r>
            <a:endParaRPr b="1"/>
          </a:p>
        </p:txBody>
      </p:sp>
      <p:sp>
        <p:nvSpPr>
          <p:cNvPr id="428" name="Google Shape;428;p42"/>
          <p:cNvSpPr txBox="1"/>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sp>
        <p:nvSpPr>
          <p:cNvPr id="429" name="Google Shape;429;p42"/>
          <p:cNvSpPr txBox="1"/>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898989"/>
              </a:buClr>
              <a:buSzPts val="1200"/>
              <a:buFont typeface="Calibri"/>
              <a:buNone/>
            </a:pPr>
            <a:r>
              <a:t/>
            </a:r>
            <a:endParaRPr b="0" i="0" sz="1400" u="none" cap="none" strike="noStrike">
              <a:solidFill>
                <a:srgbClr val="000000"/>
              </a:solidFill>
              <a:latin typeface="Arial"/>
              <a:ea typeface="Arial"/>
              <a:cs typeface="Arial"/>
              <a:sym typeface="Arial"/>
            </a:endParaRPr>
          </a:p>
        </p:txBody>
      </p:sp>
      <p:sp>
        <p:nvSpPr>
          <p:cNvPr id="430" name="Google Shape;430;p42"/>
          <p:cNvSpPr txBox="1"/>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898989"/>
              </a:buClr>
              <a:buSzPts val="1200"/>
              <a:buFont typeface="Calibri"/>
              <a:buNone/>
            </a:pPr>
            <a:r>
              <a:t/>
            </a:r>
            <a:endParaRPr b="0" i="0" sz="1400" u="none" cap="none" strike="noStrike">
              <a:solidFill>
                <a:srgbClr val="000000"/>
              </a:solidFill>
              <a:latin typeface="Arial"/>
              <a:ea typeface="Arial"/>
              <a:cs typeface="Arial"/>
              <a:sym typeface="Arial"/>
            </a:endParaRPr>
          </a:p>
        </p:txBody>
      </p:sp>
      <p:pic>
        <p:nvPicPr>
          <p:cNvPr descr="college logo.bmp" id="431" name="Google Shape;431;p42"/>
          <p:cNvPicPr preferRelativeResize="0"/>
          <p:nvPr/>
        </p:nvPicPr>
        <p:blipFill rotWithShape="1">
          <a:blip r:embed="rId3">
            <a:alphaModFix/>
          </a:blip>
          <a:srcRect b="0" l="0" r="0" t="0"/>
          <a:stretch/>
        </p:blipFill>
        <p:spPr>
          <a:xfrm>
            <a:off x="7751525" y="351525"/>
            <a:ext cx="826850" cy="643200"/>
          </a:xfrm>
          <a:prstGeom prst="rect">
            <a:avLst/>
          </a:prstGeom>
          <a:noFill/>
          <a:ln>
            <a:noFill/>
          </a:ln>
        </p:spPr>
      </p:pic>
      <p:sp>
        <p:nvSpPr>
          <p:cNvPr id="432" name="Google Shape;432;p42"/>
          <p:cNvSpPr txBox="1"/>
          <p:nvPr/>
        </p:nvSpPr>
        <p:spPr>
          <a:xfrm>
            <a:off x="500975" y="1257125"/>
            <a:ext cx="6214800" cy="2770500"/>
          </a:xfrm>
          <a:prstGeom prst="rect">
            <a:avLst/>
          </a:prstGeom>
          <a:noFill/>
          <a:ln>
            <a:noFill/>
          </a:ln>
        </p:spPr>
        <p:txBody>
          <a:bodyPr anchorCtr="0" anchor="t" bIns="91425" lIns="91425" spcFirstLastPara="1" rIns="91425" wrap="square" tIns="91425">
            <a:spAutoFit/>
          </a:bodyPr>
          <a:lstStyle/>
          <a:p>
            <a:pPr indent="-381000" lvl="0" marL="457200" rtl="0" algn="just">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Open -cv is used instead of sensors which is good in accuracy.</a:t>
            </a:r>
            <a:endParaRPr sz="2400">
              <a:solidFill>
                <a:schemeClr val="dk1"/>
              </a:solidFill>
              <a:latin typeface="Times New Roman"/>
              <a:ea typeface="Times New Roman"/>
              <a:cs typeface="Times New Roman"/>
              <a:sym typeface="Times New Roman"/>
            </a:endParaRPr>
          </a:p>
          <a:p>
            <a:pPr indent="-381000" lvl="0" marL="457200" rtl="0" algn="just">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Setup cost is cheap.</a:t>
            </a:r>
            <a:endParaRPr sz="2400">
              <a:solidFill>
                <a:schemeClr val="dk1"/>
              </a:solidFill>
              <a:latin typeface="Times New Roman"/>
              <a:ea typeface="Times New Roman"/>
              <a:cs typeface="Times New Roman"/>
              <a:sym typeface="Times New Roman"/>
            </a:endParaRPr>
          </a:p>
          <a:p>
            <a:pPr indent="-381000" lvl="0" marL="457200" rtl="0" algn="just">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Accuracy is high.</a:t>
            </a:r>
            <a:endParaRPr sz="2400">
              <a:solidFill>
                <a:schemeClr val="dk1"/>
              </a:solidFill>
              <a:latin typeface="Times New Roman"/>
              <a:ea typeface="Times New Roman"/>
              <a:cs typeface="Times New Roman"/>
              <a:sym typeface="Times New Roman"/>
            </a:endParaRPr>
          </a:p>
          <a:p>
            <a:pPr indent="-381000" lvl="0" marL="457200" rtl="0" algn="just">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24/7 increased protection from fire</a:t>
            </a:r>
            <a:endParaRPr sz="2400">
              <a:solidFill>
                <a:schemeClr val="dk1"/>
              </a:solidFill>
              <a:latin typeface="Times New Roman"/>
              <a:ea typeface="Times New Roman"/>
              <a:cs typeface="Times New Roman"/>
              <a:sym typeface="Times New Roman"/>
            </a:endParaRPr>
          </a:p>
          <a:p>
            <a:pPr indent="-381000" lvl="0" marL="457200" rtl="0" algn="l">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Reduce business disruption.</a:t>
            </a:r>
            <a:endParaRPr sz="24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pic>
        <p:nvPicPr>
          <p:cNvPr id="433" name="Google Shape;433;p42"/>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434" name="Google Shape;434;p42"/>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435" name="Google Shape;435;p42"/>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436" name="Google Shape;436;p42"/>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nvSpPr>
        <p:spPr>
          <a:xfrm>
            <a:off x="1883450" y="258825"/>
            <a:ext cx="4114800" cy="5232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dk1"/>
              </a:buClr>
              <a:buSzPts val="4000"/>
              <a:buFont typeface="Times New Roman"/>
              <a:buNone/>
            </a:pPr>
            <a:r>
              <a:rPr b="1" lang="en-GB" sz="2800">
                <a:solidFill>
                  <a:schemeClr val="dk1"/>
                </a:solidFill>
                <a:latin typeface="Times New Roman"/>
                <a:ea typeface="Times New Roman"/>
                <a:cs typeface="Times New Roman"/>
                <a:sym typeface="Times New Roman"/>
              </a:rPr>
              <a:t>             </a:t>
            </a:r>
            <a:r>
              <a:rPr b="1" i="0" lang="en-GB" sz="2800" u="none" cap="none" strike="noStrike">
                <a:solidFill>
                  <a:schemeClr val="dk1"/>
                </a:solidFill>
                <a:latin typeface="Times New Roman"/>
                <a:ea typeface="Times New Roman"/>
                <a:cs typeface="Times New Roman"/>
                <a:sym typeface="Times New Roman"/>
              </a:rPr>
              <a:t>OBJECTIVE</a:t>
            </a:r>
            <a:endParaRPr i="0" sz="2800" u="none" cap="none" strike="noStrike">
              <a:solidFill>
                <a:srgbClr val="000000"/>
              </a:solidFill>
              <a:latin typeface="Times New Roman"/>
              <a:ea typeface="Times New Roman"/>
              <a:cs typeface="Times New Roman"/>
              <a:sym typeface="Times New Roman"/>
            </a:endParaRPr>
          </a:p>
        </p:txBody>
      </p:sp>
      <p:sp>
        <p:nvSpPr>
          <p:cNvPr id="86" name="Google Shape;86;p16"/>
          <p:cNvSpPr txBox="1"/>
          <p:nvPr/>
        </p:nvSpPr>
        <p:spPr>
          <a:xfrm>
            <a:off x="308975" y="1411350"/>
            <a:ext cx="8534400" cy="3380100"/>
          </a:xfrm>
          <a:prstGeom prst="rect">
            <a:avLst/>
          </a:prstGeom>
          <a:noFill/>
          <a:ln>
            <a:noFill/>
          </a:ln>
        </p:spPr>
        <p:txBody>
          <a:bodyPr anchorCtr="0" anchor="t" bIns="45700" lIns="91425" spcFirstLastPara="1" rIns="91425" wrap="square" tIns="45700">
            <a:spAutoFit/>
          </a:bodyPr>
          <a:lstStyle/>
          <a:p>
            <a:pPr indent="-381000" lvl="0" marL="457200" marR="0" rtl="0" algn="l">
              <a:lnSpc>
                <a:spcPct val="115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The main objective of this system is to identify the fire accidents using Deep learning and gives an alert SMS to fire station and control room.</a:t>
            </a:r>
            <a:endParaRPr sz="2400">
              <a:solidFill>
                <a:schemeClr val="dk1"/>
              </a:solidFill>
              <a:latin typeface="Times New Roman"/>
              <a:ea typeface="Times New Roman"/>
              <a:cs typeface="Times New Roman"/>
              <a:sym typeface="Times New Roman"/>
            </a:endParaRPr>
          </a:p>
          <a:p>
            <a:pPr indent="0" lvl="0" marL="457200" marR="0" rtl="0" algn="l">
              <a:lnSpc>
                <a:spcPct val="115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381000" lvl="0" marL="457200" rtl="0" algn="just">
              <a:lnSpc>
                <a:spcPct val="115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This system also gives an warning along with buzzer alert.</a:t>
            </a:r>
            <a:endParaRPr sz="2400">
              <a:solidFill>
                <a:schemeClr val="dk1"/>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457200" rtl="0" algn="just">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pic>
        <p:nvPicPr>
          <p:cNvPr descr="college logo.bmp" id="87" name="Google Shape;87;p16"/>
          <p:cNvPicPr preferRelativeResize="0"/>
          <p:nvPr/>
        </p:nvPicPr>
        <p:blipFill rotWithShape="1">
          <a:blip r:embed="rId3">
            <a:alphaModFix/>
          </a:blip>
          <a:srcRect b="0" l="0" r="0" t="0"/>
          <a:stretch/>
        </p:blipFill>
        <p:spPr>
          <a:xfrm>
            <a:off x="7890050" y="334725"/>
            <a:ext cx="953325" cy="659994"/>
          </a:xfrm>
          <a:prstGeom prst="rect">
            <a:avLst/>
          </a:prstGeom>
          <a:noFill/>
          <a:ln>
            <a:noFill/>
          </a:ln>
        </p:spPr>
      </p:pic>
      <p:sp>
        <p:nvSpPr>
          <p:cNvPr id="88" name="Google Shape;88;p16"/>
          <p:cNvSpPr txBox="1"/>
          <p:nvPr/>
        </p:nvSpPr>
        <p:spPr>
          <a:xfrm>
            <a:off x="63025" y="46518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Calibri"/>
                <a:ea typeface="Calibri"/>
                <a:cs typeface="Calibri"/>
                <a:sym typeface="Calibri"/>
              </a:rPr>
              <a:t>K.L.N.C.I.T/CSE</a:t>
            </a:r>
            <a:endParaRPr/>
          </a:p>
        </p:txBody>
      </p:sp>
      <p:pic>
        <p:nvPicPr>
          <p:cNvPr id="89" name="Google Shape;89;p16"/>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90" name="Google Shape;9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91" name="Google Shape;91;p16"/>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92" name="Google Shape;92;p16"/>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43"/>
          <p:cNvSpPr txBox="1"/>
          <p:nvPr>
            <p:ph type="title"/>
          </p:nvPr>
        </p:nvSpPr>
        <p:spPr>
          <a:xfrm>
            <a:off x="3195025" y="171450"/>
            <a:ext cx="3261900" cy="701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 </a:t>
            </a:r>
            <a:r>
              <a:rPr b="1" lang="en-GB" sz="2700">
                <a:latin typeface="Times New Roman"/>
                <a:ea typeface="Times New Roman"/>
                <a:cs typeface="Times New Roman"/>
                <a:sym typeface="Times New Roman"/>
              </a:rPr>
              <a:t>CONCLUSION</a:t>
            </a:r>
            <a:endParaRPr b="1" sz="2700">
              <a:latin typeface="Times New Roman"/>
              <a:ea typeface="Times New Roman"/>
              <a:cs typeface="Times New Roman"/>
              <a:sym typeface="Times New Roman"/>
            </a:endParaRPr>
          </a:p>
        </p:txBody>
      </p:sp>
      <p:sp>
        <p:nvSpPr>
          <p:cNvPr id="442" name="Google Shape;442;p43"/>
          <p:cNvSpPr txBox="1"/>
          <p:nvPr>
            <p:ph idx="1" type="body"/>
          </p:nvPr>
        </p:nvSpPr>
        <p:spPr>
          <a:xfrm>
            <a:off x="381000" y="1200150"/>
            <a:ext cx="8229600" cy="3394500"/>
          </a:xfrm>
          <a:prstGeom prst="rect">
            <a:avLst/>
          </a:prstGeom>
        </p:spPr>
        <p:txBody>
          <a:bodyPr anchorCtr="0" anchor="t" bIns="45700" lIns="91425" spcFirstLastPara="1" rIns="91425" wrap="square" tIns="45700">
            <a:noAutofit/>
          </a:bodyPr>
          <a:lstStyle/>
          <a:p>
            <a:pPr indent="-381000" lvl="0" marL="457200" rtl="0" algn="just">
              <a:lnSpc>
                <a:spcPct val="100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Inspired by the great potential of Yolos, we can detect fire from images or videos at an early stage.</a:t>
            </a:r>
            <a:endParaRPr sz="2400">
              <a:solidFill>
                <a:schemeClr val="dk1"/>
              </a:solidFill>
              <a:latin typeface="Times New Roman"/>
              <a:ea typeface="Times New Roman"/>
              <a:cs typeface="Times New Roman"/>
              <a:sym typeface="Times New Roman"/>
            </a:endParaRPr>
          </a:p>
          <a:p>
            <a:pPr indent="-381000" lvl="0" marL="457200" rtl="0" algn="just">
              <a:lnSpc>
                <a:spcPct val="100000"/>
              </a:lnSpc>
              <a:spcBef>
                <a:spcPts val="0"/>
              </a:spcBef>
              <a:spcAft>
                <a:spcPts val="0"/>
              </a:spcAft>
              <a:buSzPts val="2400"/>
              <a:buFont typeface="Times New Roman"/>
              <a:buChar char="●"/>
            </a:pPr>
            <a:r>
              <a:rPr lang="en-GB" sz="2400">
                <a:solidFill>
                  <a:schemeClr val="dk1"/>
                </a:solidFill>
                <a:latin typeface="Times New Roman"/>
                <a:ea typeface="Times New Roman"/>
                <a:cs typeface="Times New Roman"/>
                <a:sym typeface="Times New Roman"/>
              </a:rPr>
              <a:t>This project proposed a fire detection algorithm which is free from sensors as the ordinary fire detection systems contain.</a:t>
            </a:r>
            <a:endParaRPr sz="2400">
              <a:solidFill>
                <a:schemeClr val="dk1"/>
              </a:solidFill>
              <a:latin typeface="Times New Roman"/>
              <a:ea typeface="Times New Roman"/>
              <a:cs typeface="Times New Roman"/>
              <a:sym typeface="Times New Roman"/>
            </a:endParaRPr>
          </a:p>
          <a:p>
            <a:pPr indent="-381000" lvl="0" marL="457200" rtl="0" algn="just">
              <a:lnSpc>
                <a:spcPct val="100000"/>
              </a:lnSpc>
              <a:spcBef>
                <a:spcPts val="0"/>
              </a:spcBef>
              <a:spcAft>
                <a:spcPts val="0"/>
              </a:spcAft>
              <a:buSzPts val="2400"/>
              <a:buFont typeface="Times New Roman"/>
              <a:buChar char="●"/>
            </a:pPr>
            <a:r>
              <a:rPr lang="en-GB" sz="2400">
                <a:solidFill>
                  <a:schemeClr val="dk1"/>
                </a:solidFill>
                <a:latin typeface="Times New Roman"/>
                <a:ea typeface="Times New Roman"/>
                <a:cs typeface="Times New Roman"/>
                <a:sym typeface="Times New Roman"/>
              </a:rPr>
              <a:t>Based on the results produced, the system has proven to be effective at detecting fire.</a:t>
            </a:r>
            <a:endParaRPr sz="2400">
              <a:solidFill>
                <a:schemeClr val="dk1"/>
              </a:solidFill>
              <a:latin typeface="Times New Roman"/>
              <a:ea typeface="Times New Roman"/>
              <a:cs typeface="Times New Roman"/>
              <a:sym typeface="Times New Roman"/>
            </a:endParaRPr>
          </a:p>
          <a:p>
            <a:pPr indent="0" lvl="0" marL="457200" rtl="0" algn="just">
              <a:lnSpc>
                <a:spcPct val="100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p:txBody>
      </p:sp>
      <p:pic>
        <p:nvPicPr>
          <p:cNvPr descr="college logo.bmp" id="443" name="Google Shape;443;p43"/>
          <p:cNvPicPr preferRelativeResize="0"/>
          <p:nvPr/>
        </p:nvPicPr>
        <p:blipFill rotWithShape="1">
          <a:blip r:embed="rId3">
            <a:alphaModFix/>
          </a:blip>
          <a:srcRect b="0" l="0" r="0" t="0"/>
          <a:stretch/>
        </p:blipFill>
        <p:spPr>
          <a:xfrm>
            <a:off x="7650675" y="293025"/>
            <a:ext cx="826850" cy="701700"/>
          </a:xfrm>
          <a:prstGeom prst="rect">
            <a:avLst/>
          </a:prstGeom>
          <a:noFill/>
          <a:ln>
            <a:noFill/>
          </a:ln>
        </p:spPr>
      </p:pic>
      <p:sp>
        <p:nvSpPr>
          <p:cNvPr id="444" name="Google Shape;444;p43"/>
          <p:cNvSpPr txBox="1"/>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pic>
        <p:nvPicPr>
          <p:cNvPr id="445" name="Google Shape;445;p43"/>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446" name="Google Shape;446;p43"/>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447" name="Google Shape;447;p43"/>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448" name="Google Shape;448;p43"/>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44"/>
          <p:cNvSpPr txBox="1"/>
          <p:nvPr>
            <p:ph type="title"/>
          </p:nvPr>
        </p:nvSpPr>
        <p:spPr>
          <a:xfrm>
            <a:off x="457200" y="205978"/>
            <a:ext cx="8229600" cy="857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GB">
                <a:latin typeface="Times New Roman"/>
                <a:ea typeface="Times New Roman"/>
                <a:cs typeface="Times New Roman"/>
                <a:sym typeface="Times New Roman"/>
              </a:rPr>
              <a:t>APPENDIX</a:t>
            </a:r>
            <a:endParaRPr b="1">
              <a:latin typeface="Times New Roman"/>
              <a:ea typeface="Times New Roman"/>
              <a:cs typeface="Times New Roman"/>
              <a:sym typeface="Times New Roman"/>
            </a:endParaRPr>
          </a:p>
          <a:p>
            <a:pPr indent="0" lvl="0" marL="0" rtl="0" algn="ctr">
              <a:spcBef>
                <a:spcPts val="0"/>
              </a:spcBef>
              <a:spcAft>
                <a:spcPts val="0"/>
              </a:spcAft>
              <a:buNone/>
            </a:pPr>
            <a:r>
              <a:rPr b="1" lang="en-GB">
                <a:latin typeface="Times New Roman"/>
                <a:ea typeface="Times New Roman"/>
                <a:cs typeface="Times New Roman"/>
                <a:sym typeface="Times New Roman"/>
              </a:rPr>
              <a:t>PUBLICATION DETAILS</a:t>
            </a:r>
            <a:endParaRPr b="1">
              <a:latin typeface="Times New Roman"/>
              <a:ea typeface="Times New Roman"/>
              <a:cs typeface="Times New Roman"/>
              <a:sym typeface="Times New Roman"/>
            </a:endParaRPr>
          </a:p>
        </p:txBody>
      </p:sp>
      <p:sp>
        <p:nvSpPr>
          <p:cNvPr id="454" name="Google Shape;454;p44"/>
          <p:cNvSpPr txBox="1"/>
          <p:nvPr>
            <p:ph idx="1" type="body"/>
          </p:nvPr>
        </p:nvSpPr>
        <p:spPr>
          <a:xfrm>
            <a:off x="457200" y="1172913"/>
            <a:ext cx="8229600" cy="3394500"/>
          </a:xfrm>
          <a:prstGeom prst="rect">
            <a:avLst/>
          </a:prstGeom>
        </p:spPr>
        <p:txBody>
          <a:bodyPr anchorCtr="0" anchor="t" bIns="45700" lIns="91425" spcFirstLastPara="1" rIns="91425" wrap="square" tIns="45700">
            <a:noAutofit/>
          </a:bodyPr>
          <a:lstStyle/>
          <a:p>
            <a:pPr indent="0" lvl="0" marL="0" rtl="0" algn="just">
              <a:lnSpc>
                <a:spcPct val="150000"/>
              </a:lnSpc>
              <a:spcBef>
                <a:spcPts val="0"/>
              </a:spcBef>
              <a:spcAft>
                <a:spcPts val="0"/>
              </a:spcAft>
              <a:buClr>
                <a:schemeClr val="dk1"/>
              </a:buClr>
              <a:buSzPts val="1100"/>
              <a:buFont typeface="Arial"/>
              <a:buNone/>
            </a:pPr>
            <a:r>
              <a:rPr lang="en-GB" sz="1700">
                <a:solidFill>
                  <a:schemeClr val="dk1"/>
                </a:solidFill>
                <a:latin typeface="Times New Roman"/>
                <a:ea typeface="Times New Roman"/>
                <a:cs typeface="Times New Roman"/>
                <a:sym typeface="Times New Roman"/>
              </a:rPr>
              <a:t>We (</a:t>
            </a:r>
            <a:r>
              <a:rPr b="1" lang="en-GB" sz="1700">
                <a:solidFill>
                  <a:schemeClr val="dk1"/>
                </a:solidFill>
                <a:latin typeface="Times New Roman"/>
                <a:ea typeface="Times New Roman"/>
                <a:cs typeface="Times New Roman"/>
                <a:sym typeface="Times New Roman"/>
              </a:rPr>
              <a:t>J.JEYANANDHINI, I.PRIYALAKSHMI, K.SURYAPRAKASH, M.V.VARSHA)</a:t>
            </a:r>
            <a:r>
              <a:rPr lang="en-GB" sz="1700">
                <a:solidFill>
                  <a:schemeClr val="dk1"/>
                </a:solidFill>
                <a:latin typeface="Times New Roman"/>
                <a:ea typeface="Times New Roman"/>
                <a:cs typeface="Times New Roman"/>
                <a:sym typeface="Times New Roman"/>
              </a:rPr>
              <a:t> of  </a:t>
            </a:r>
            <a:r>
              <a:rPr b="1" lang="en-GB" sz="1700">
                <a:solidFill>
                  <a:schemeClr val="dk1"/>
                </a:solidFill>
                <a:latin typeface="Times New Roman"/>
                <a:ea typeface="Times New Roman"/>
                <a:cs typeface="Times New Roman"/>
                <a:sym typeface="Times New Roman"/>
              </a:rPr>
              <a:t>K.L.N COLLEGE OF INFORMATION TECHNOLOGY </a:t>
            </a:r>
            <a:r>
              <a:rPr lang="en-GB" sz="1700">
                <a:solidFill>
                  <a:schemeClr val="dk1"/>
                </a:solidFill>
                <a:latin typeface="Times New Roman"/>
                <a:ea typeface="Times New Roman"/>
                <a:cs typeface="Times New Roman"/>
                <a:sym typeface="Times New Roman"/>
              </a:rPr>
              <a:t>presented the paper entitled “</a:t>
            </a:r>
            <a:r>
              <a:rPr b="1" lang="en-GB" sz="1700">
                <a:solidFill>
                  <a:schemeClr val="dk1"/>
                </a:solidFill>
                <a:latin typeface="Times New Roman"/>
                <a:ea typeface="Times New Roman"/>
                <a:cs typeface="Times New Roman"/>
                <a:sym typeface="Times New Roman"/>
              </a:rPr>
              <a:t>FIRE DETECTION WITH SURVEILLANCE CAMERA USING OPEN SOURCE COMPUTER VISION</a:t>
            </a:r>
            <a:r>
              <a:rPr lang="en-GB" sz="1700">
                <a:solidFill>
                  <a:schemeClr val="dk1"/>
                </a:solidFill>
                <a:latin typeface="Times New Roman"/>
                <a:ea typeface="Times New Roman"/>
                <a:cs typeface="Times New Roman"/>
                <a:sym typeface="Times New Roman"/>
              </a:rPr>
              <a:t>” in One Day Virtual National Conference on </a:t>
            </a:r>
            <a:r>
              <a:rPr b="1" lang="en-GB" sz="1700">
                <a:solidFill>
                  <a:schemeClr val="dk1"/>
                </a:solidFill>
                <a:latin typeface="Times New Roman"/>
                <a:ea typeface="Times New Roman"/>
                <a:cs typeface="Times New Roman"/>
                <a:sym typeface="Times New Roman"/>
              </a:rPr>
              <a:t>“NATIONAL CONFERENCE ON RECENT TECHNOLOGIES AND COMPUTING SCIENCES-NCRTCS 23” </a:t>
            </a:r>
            <a:r>
              <a:rPr lang="en-GB" sz="1700">
                <a:solidFill>
                  <a:schemeClr val="dk1"/>
                </a:solidFill>
                <a:latin typeface="Times New Roman"/>
                <a:ea typeface="Times New Roman"/>
                <a:cs typeface="Times New Roman"/>
                <a:sym typeface="Times New Roman"/>
              </a:rPr>
              <a:t>organised by  “Department of information technology-VELAMMAL ENGINEERING COLLEGE (An Autonomous Institution)” </a:t>
            </a:r>
            <a:r>
              <a:rPr b="1" lang="en-GB" sz="1700">
                <a:solidFill>
                  <a:schemeClr val="dk1"/>
                </a:solidFill>
                <a:latin typeface="Times New Roman"/>
                <a:ea typeface="Times New Roman"/>
                <a:cs typeface="Times New Roman"/>
                <a:sym typeface="Times New Roman"/>
              </a:rPr>
              <a:t>on 11</a:t>
            </a:r>
            <a:r>
              <a:rPr b="1" baseline="30000" lang="en-GB" sz="1700">
                <a:solidFill>
                  <a:schemeClr val="dk1"/>
                </a:solidFill>
                <a:latin typeface="Times New Roman"/>
                <a:ea typeface="Times New Roman"/>
                <a:cs typeface="Times New Roman"/>
                <a:sym typeface="Times New Roman"/>
              </a:rPr>
              <a:t>th</a:t>
            </a:r>
            <a:r>
              <a:rPr b="1" lang="en-GB" sz="1700">
                <a:solidFill>
                  <a:schemeClr val="dk1"/>
                </a:solidFill>
                <a:latin typeface="Times New Roman"/>
                <a:ea typeface="Times New Roman"/>
                <a:cs typeface="Times New Roman"/>
                <a:sym typeface="Times New Roman"/>
              </a:rPr>
              <a:t> April 2023.</a:t>
            </a:r>
            <a:endParaRPr b="1" sz="1700">
              <a:solidFill>
                <a:schemeClr val="dk1"/>
              </a:solidFill>
              <a:latin typeface="Times New Roman"/>
              <a:ea typeface="Times New Roman"/>
              <a:cs typeface="Times New Roman"/>
              <a:sym typeface="Times New Roman"/>
            </a:endParaRPr>
          </a:p>
          <a:p>
            <a:pPr indent="0" lvl="0" marL="0" rtl="0" algn="just">
              <a:spcBef>
                <a:spcPts val="1000"/>
              </a:spcBef>
              <a:spcAft>
                <a:spcPts val="0"/>
              </a:spcAft>
              <a:buNone/>
            </a:pPr>
            <a:r>
              <a:t/>
            </a:r>
            <a:endParaRPr sz="2100">
              <a:latin typeface="Times New Roman"/>
              <a:ea typeface="Times New Roman"/>
              <a:cs typeface="Times New Roman"/>
              <a:sym typeface="Times New Roman"/>
            </a:endParaRPr>
          </a:p>
        </p:txBody>
      </p:sp>
      <p:sp>
        <p:nvSpPr>
          <p:cNvPr id="455" name="Google Shape;455;p44"/>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pic>
        <p:nvPicPr>
          <p:cNvPr id="456" name="Google Shape;456;p44"/>
          <p:cNvPicPr preferRelativeResize="0"/>
          <p:nvPr/>
        </p:nvPicPr>
        <p:blipFill rotWithShape="1">
          <a:blip r:embed="rId3">
            <a:alphaModFix/>
          </a:blip>
          <a:srcRect b="0" l="0" r="0" t="0"/>
          <a:stretch/>
        </p:blipFill>
        <p:spPr>
          <a:xfrm>
            <a:off x="328650" y="173100"/>
            <a:ext cx="826844" cy="821624"/>
          </a:xfrm>
          <a:prstGeom prst="rect">
            <a:avLst/>
          </a:prstGeom>
          <a:noFill/>
          <a:ln>
            <a:noFill/>
          </a:ln>
        </p:spPr>
      </p:pic>
      <p:pic>
        <p:nvPicPr>
          <p:cNvPr descr="college logo.bmp" id="457" name="Google Shape;457;p44"/>
          <p:cNvPicPr preferRelativeResize="0"/>
          <p:nvPr/>
        </p:nvPicPr>
        <p:blipFill rotWithShape="1">
          <a:blip r:embed="rId4">
            <a:alphaModFix/>
          </a:blip>
          <a:srcRect b="0" l="0" r="0" t="0"/>
          <a:stretch/>
        </p:blipFill>
        <p:spPr>
          <a:xfrm>
            <a:off x="7650675" y="293025"/>
            <a:ext cx="826850" cy="701700"/>
          </a:xfrm>
          <a:prstGeom prst="rect">
            <a:avLst/>
          </a:prstGeom>
          <a:noFill/>
          <a:ln>
            <a:noFill/>
          </a:ln>
        </p:spPr>
      </p:pic>
      <p:sp>
        <p:nvSpPr>
          <p:cNvPr id="458" name="Google Shape;458;p44"/>
          <p:cNvSpPr txBox="1"/>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sp>
        <p:nvSpPr>
          <p:cNvPr id="459" name="Google Shape;459;p44"/>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460" name="Google Shape;460;p44"/>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45"/>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pic>
        <p:nvPicPr>
          <p:cNvPr id="466" name="Google Shape;466;p45"/>
          <p:cNvPicPr preferRelativeResize="0"/>
          <p:nvPr/>
        </p:nvPicPr>
        <p:blipFill rotWithShape="1">
          <a:blip r:embed="rId3">
            <a:alphaModFix/>
          </a:blip>
          <a:srcRect b="0" l="0" r="0" t="0"/>
          <a:stretch/>
        </p:blipFill>
        <p:spPr>
          <a:xfrm>
            <a:off x="328650" y="173100"/>
            <a:ext cx="826844" cy="821624"/>
          </a:xfrm>
          <a:prstGeom prst="rect">
            <a:avLst/>
          </a:prstGeom>
          <a:noFill/>
          <a:ln>
            <a:noFill/>
          </a:ln>
        </p:spPr>
      </p:pic>
      <p:pic>
        <p:nvPicPr>
          <p:cNvPr descr="college logo.bmp" id="467" name="Google Shape;467;p45"/>
          <p:cNvPicPr preferRelativeResize="0"/>
          <p:nvPr/>
        </p:nvPicPr>
        <p:blipFill rotWithShape="1">
          <a:blip r:embed="rId4">
            <a:alphaModFix/>
          </a:blip>
          <a:srcRect b="0" l="0" r="0" t="0"/>
          <a:stretch/>
        </p:blipFill>
        <p:spPr>
          <a:xfrm>
            <a:off x="7650675" y="293025"/>
            <a:ext cx="826850" cy="701700"/>
          </a:xfrm>
          <a:prstGeom prst="rect">
            <a:avLst/>
          </a:prstGeom>
          <a:noFill/>
          <a:ln>
            <a:noFill/>
          </a:ln>
        </p:spPr>
      </p:pic>
      <p:sp>
        <p:nvSpPr>
          <p:cNvPr id="468" name="Google Shape;468;p45"/>
          <p:cNvSpPr txBox="1"/>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pic>
        <p:nvPicPr>
          <p:cNvPr id="469" name="Google Shape;469;p45"/>
          <p:cNvPicPr preferRelativeResize="0"/>
          <p:nvPr/>
        </p:nvPicPr>
        <p:blipFill>
          <a:blip r:embed="rId5">
            <a:alphaModFix/>
          </a:blip>
          <a:stretch>
            <a:fillRect/>
          </a:stretch>
        </p:blipFill>
        <p:spPr>
          <a:xfrm rot="-5400000">
            <a:off x="2981300" y="-964576"/>
            <a:ext cx="3353676" cy="7652226"/>
          </a:xfrm>
          <a:prstGeom prst="rect">
            <a:avLst/>
          </a:prstGeom>
          <a:noFill/>
          <a:ln>
            <a:noFill/>
          </a:ln>
        </p:spPr>
      </p:pic>
      <p:sp>
        <p:nvSpPr>
          <p:cNvPr id="470" name="Google Shape;470;p45"/>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471" name="Google Shape;471;p45"/>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46"/>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pic>
        <p:nvPicPr>
          <p:cNvPr id="477" name="Google Shape;477;p46"/>
          <p:cNvPicPr preferRelativeResize="0"/>
          <p:nvPr/>
        </p:nvPicPr>
        <p:blipFill rotWithShape="1">
          <a:blip r:embed="rId3">
            <a:alphaModFix/>
          </a:blip>
          <a:srcRect b="0" l="0" r="0" t="0"/>
          <a:stretch/>
        </p:blipFill>
        <p:spPr>
          <a:xfrm>
            <a:off x="328650" y="173100"/>
            <a:ext cx="826844" cy="821624"/>
          </a:xfrm>
          <a:prstGeom prst="rect">
            <a:avLst/>
          </a:prstGeom>
          <a:noFill/>
          <a:ln>
            <a:noFill/>
          </a:ln>
        </p:spPr>
      </p:pic>
      <p:pic>
        <p:nvPicPr>
          <p:cNvPr descr="college logo.bmp" id="478" name="Google Shape;478;p46"/>
          <p:cNvPicPr preferRelativeResize="0"/>
          <p:nvPr/>
        </p:nvPicPr>
        <p:blipFill rotWithShape="1">
          <a:blip r:embed="rId4">
            <a:alphaModFix/>
          </a:blip>
          <a:srcRect b="0" l="0" r="0" t="0"/>
          <a:stretch/>
        </p:blipFill>
        <p:spPr>
          <a:xfrm>
            <a:off x="7650675" y="293025"/>
            <a:ext cx="826850" cy="701700"/>
          </a:xfrm>
          <a:prstGeom prst="rect">
            <a:avLst/>
          </a:prstGeom>
          <a:noFill/>
          <a:ln>
            <a:noFill/>
          </a:ln>
        </p:spPr>
      </p:pic>
      <p:sp>
        <p:nvSpPr>
          <p:cNvPr id="479" name="Google Shape;479;p46"/>
          <p:cNvSpPr txBox="1"/>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pic>
        <p:nvPicPr>
          <p:cNvPr id="480" name="Google Shape;480;p46"/>
          <p:cNvPicPr preferRelativeResize="0"/>
          <p:nvPr/>
        </p:nvPicPr>
        <p:blipFill>
          <a:blip r:embed="rId5">
            <a:alphaModFix/>
          </a:blip>
          <a:stretch>
            <a:fillRect/>
          </a:stretch>
        </p:blipFill>
        <p:spPr>
          <a:xfrm rot="-5400000">
            <a:off x="2773449" y="-983300"/>
            <a:ext cx="3416402" cy="7652199"/>
          </a:xfrm>
          <a:prstGeom prst="rect">
            <a:avLst/>
          </a:prstGeom>
          <a:noFill/>
          <a:ln>
            <a:noFill/>
          </a:ln>
        </p:spPr>
      </p:pic>
      <p:sp>
        <p:nvSpPr>
          <p:cNvPr id="481" name="Google Shape;481;p46"/>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482" name="Google Shape;482;p46"/>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47"/>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pic>
        <p:nvPicPr>
          <p:cNvPr id="488" name="Google Shape;488;p47"/>
          <p:cNvPicPr preferRelativeResize="0"/>
          <p:nvPr/>
        </p:nvPicPr>
        <p:blipFill rotWithShape="1">
          <a:blip r:embed="rId3">
            <a:alphaModFix/>
          </a:blip>
          <a:srcRect b="0" l="0" r="0" t="0"/>
          <a:stretch/>
        </p:blipFill>
        <p:spPr>
          <a:xfrm>
            <a:off x="328650" y="173100"/>
            <a:ext cx="826844" cy="821624"/>
          </a:xfrm>
          <a:prstGeom prst="rect">
            <a:avLst/>
          </a:prstGeom>
          <a:noFill/>
          <a:ln>
            <a:noFill/>
          </a:ln>
        </p:spPr>
      </p:pic>
      <p:pic>
        <p:nvPicPr>
          <p:cNvPr descr="college logo.bmp" id="489" name="Google Shape;489;p47"/>
          <p:cNvPicPr preferRelativeResize="0"/>
          <p:nvPr/>
        </p:nvPicPr>
        <p:blipFill rotWithShape="1">
          <a:blip r:embed="rId4">
            <a:alphaModFix/>
          </a:blip>
          <a:srcRect b="0" l="0" r="0" t="0"/>
          <a:stretch/>
        </p:blipFill>
        <p:spPr>
          <a:xfrm>
            <a:off x="7650675" y="293025"/>
            <a:ext cx="826850" cy="701700"/>
          </a:xfrm>
          <a:prstGeom prst="rect">
            <a:avLst/>
          </a:prstGeom>
          <a:noFill/>
          <a:ln>
            <a:noFill/>
          </a:ln>
        </p:spPr>
      </p:pic>
      <p:sp>
        <p:nvSpPr>
          <p:cNvPr id="490" name="Google Shape;490;p47"/>
          <p:cNvSpPr txBox="1"/>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pic>
        <p:nvPicPr>
          <p:cNvPr id="491" name="Google Shape;491;p47"/>
          <p:cNvPicPr preferRelativeResize="0"/>
          <p:nvPr/>
        </p:nvPicPr>
        <p:blipFill>
          <a:blip r:embed="rId5">
            <a:alphaModFix/>
          </a:blip>
          <a:stretch>
            <a:fillRect/>
          </a:stretch>
        </p:blipFill>
        <p:spPr>
          <a:xfrm rot="-5400000">
            <a:off x="2804825" y="-1014974"/>
            <a:ext cx="3416699" cy="7639598"/>
          </a:xfrm>
          <a:prstGeom prst="rect">
            <a:avLst/>
          </a:prstGeom>
          <a:noFill/>
          <a:ln>
            <a:noFill/>
          </a:ln>
        </p:spPr>
      </p:pic>
      <p:sp>
        <p:nvSpPr>
          <p:cNvPr id="492" name="Google Shape;492;p47"/>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493" name="Google Shape;493;p47"/>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48"/>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pic>
        <p:nvPicPr>
          <p:cNvPr id="499" name="Google Shape;499;p48"/>
          <p:cNvPicPr preferRelativeResize="0"/>
          <p:nvPr/>
        </p:nvPicPr>
        <p:blipFill rotWithShape="1">
          <a:blip r:embed="rId3">
            <a:alphaModFix/>
          </a:blip>
          <a:srcRect b="0" l="0" r="0" t="0"/>
          <a:stretch/>
        </p:blipFill>
        <p:spPr>
          <a:xfrm>
            <a:off x="328650" y="173100"/>
            <a:ext cx="826844" cy="821624"/>
          </a:xfrm>
          <a:prstGeom prst="rect">
            <a:avLst/>
          </a:prstGeom>
          <a:noFill/>
          <a:ln>
            <a:noFill/>
          </a:ln>
        </p:spPr>
      </p:pic>
      <p:pic>
        <p:nvPicPr>
          <p:cNvPr descr="college logo.bmp" id="500" name="Google Shape;500;p48"/>
          <p:cNvPicPr preferRelativeResize="0"/>
          <p:nvPr/>
        </p:nvPicPr>
        <p:blipFill rotWithShape="1">
          <a:blip r:embed="rId4">
            <a:alphaModFix/>
          </a:blip>
          <a:srcRect b="0" l="0" r="0" t="0"/>
          <a:stretch/>
        </p:blipFill>
        <p:spPr>
          <a:xfrm>
            <a:off x="7650675" y="293025"/>
            <a:ext cx="826850" cy="701700"/>
          </a:xfrm>
          <a:prstGeom prst="rect">
            <a:avLst/>
          </a:prstGeom>
          <a:noFill/>
          <a:ln>
            <a:noFill/>
          </a:ln>
        </p:spPr>
      </p:pic>
      <p:sp>
        <p:nvSpPr>
          <p:cNvPr id="501" name="Google Shape;501;p48"/>
          <p:cNvSpPr txBox="1"/>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pic>
        <p:nvPicPr>
          <p:cNvPr id="502" name="Google Shape;502;p48"/>
          <p:cNvPicPr preferRelativeResize="0"/>
          <p:nvPr/>
        </p:nvPicPr>
        <p:blipFill>
          <a:blip r:embed="rId5">
            <a:alphaModFix/>
          </a:blip>
          <a:stretch>
            <a:fillRect/>
          </a:stretch>
        </p:blipFill>
        <p:spPr>
          <a:xfrm rot="-5400000">
            <a:off x="2992349" y="-827548"/>
            <a:ext cx="3634149" cy="7374848"/>
          </a:xfrm>
          <a:prstGeom prst="rect">
            <a:avLst/>
          </a:prstGeom>
          <a:noFill/>
          <a:ln>
            <a:noFill/>
          </a:ln>
        </p:spPr>
      </p:pic>
      <p:sp>
        <p:nvSpPr>
          <p:cNvPr id="503" name="Google Shape;503;p48"/>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504" name="Google Shape;504;p48"/>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49"/>
          <p:cNvSpPr txBox="1"/>
          <p:nvPr>
            <p:ph type="title"/>
          </p:nvPr>
        </p:nvSpPr>
        <p:spPr>
          <a:xfrm>
            <a:off x="2705125" y="171450"/>
            <a:ext cx="3047400" cy="857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GB">
                <a:latin typeface="Times New Roman"/>
                <a:ea typeface="Times New Roman"/>
                <a:cs typeface="Times New Roman"/>
                <a:sym typeface="Times New Roman"/>
              </a:rPr>
              <a:t>     </a:t>
            </a:r>
            <a:r>
              <a:rPr b="1" lang="en-GB">
                <a:latin typeface="Times New Roman"/>
                <a:ea typeface="Times New Roman"/>
                <a:cs typeface="Times New Roman"/>
                <a:sym typeface="Times New Roman"/>
              </a:rPr>
              <a:t>REFERENCES</a:t>
            </a:r>
            <a:endParaRPr b="1">
              <a:latin typeface="Times New Roman"/>
              <a:ea typeface="Times New Roman"/>
              <a:cs typeface="Times New Roman"/>
              <a:sym typeface="Times New Roman"/>
            </a:endParaRPr>
          </a:p>
        </p:txBody>
      </p:sp>
      <p:sp>
        <p:nvSpPr>
          <p:cNvPr id="510" name="Google Shape;510;p49"/>
          <p:cNvSpPr txBox="1"/>
          <p:nvPr>
            <p:ph idx="1" type="body"/>
          </p:nvPr>
        </p:nvSpPr>
        <p:spPr>
          <a:xfrm>
            <a:off x="461375" y="1155638"/>
            <a:ext cx="8229600" cy="3394500"/>
          </a:xfrm>
          <a:prstGeom prst="rect">
            <a:avLst/>
          </a:prstGeom>
        </p:spPr>
        <p:txBody>
          <a:bodyPr anchorCtr="0" anchor="t" bIns="45700" lIns="91425" spcFirstLastPara="1" rIns="91425" wrap="square" tIns="45700">
            <a:noAutofit/>
          </a:bodyPr>
          <a:lstStyle/>
          <a:p>
            <a:pPr indent="-374650" lvl="0" marL="457200" rtl="0" algn="just">
              <a:lnSpc>
                <a:spcPct val="100000"/>
              </a:lnSpc>
              <a:spcBef>
                <a:spcPts val="0"/>
              </a:spcBef>
              <a:spcAft>
                <a:spcPts val="0"/>
              </a:spcAft>
              <a:buSzPts val="2300"/>
              <a:buFont typeface="Times New Roman"/>
              <a:buAutoNum type="arabicPeriod"/>
            </a:pPr>
            <a:r>
              <a:rPr lang="en-GB" sz="2300">
                <a:solidFill>
                  <a:schemeClr val="dk1"/>
                </a:solidFill>
                <a:latin typeface="Times New Roman"/>
                <a:ea typeface="Times New Roman"/>
                <a:cs typeface="Times New Roman"/>
                <a:sym typeface="Times New Roman"/>
              </a:rPr>
              <a:t>F. Gong and C. Li, "A Real-Time Fire Detection Method from Video with Multi feature fusion".</a:t>
            </a:r>
            <a:endParaRPr sz="2300">
              <a:solidFill>
                <a:schemeClr val="dk1"/>
              </a:solidFill>
              <a:latin typeface="Times New Roman"/>
              <a:ea typeface="Times New Roman"/>
              <a:cs typeface="Times New Roman"/>
              <a:sym typeface="Times New Roman"/>
            </a:endParaRPr>
          </a:p>
          <a:p>
            <a:pPr indent="-374650" lvl="0" marL="457200" rtl="0" algn="just">
              <a:lnSpc>
                <a:spcPct val="100000"/>
              </a:lnSpc>
              <a:spcBef>
                <a:spcPts val="0"/>
              </a:spcBef>
              <a:spcAft>
                <a:spcPts val="0"/>
              </a:spcAft>
              <a:buSzPts val="2300"/>
              <a:buFont typeface="Times New Roman"/>
              <a:buAutoNum type="arabicPeriod"/>
            </a:pPr>
            <a:r>
              <a:rPr lang="en-GB" sz="2300">
                <a:solidFill>
                  <a:schemeClr val="dk1"/>
                </a:solidFill>
                <a:latin typeface="Times New Roman"/>
                <a:ea typeface="Times New Roman"/>
                <a:cs typeface="Times New Roman"/>
                <a:sym typeface="Times New Roman"/>
              </a:rPr>
              <a:t>M. M.-R. MANISH BHATTARAI, "A Deep Learning Framework for Detection of Targets in Thermal".</a:t>
            </a:r>
            <a:endParaRPr sz="2300">
              <a:solidFill>
                <a:schemeClr val="dk1"/>
              </a:solidFill>
              <a:latin typeface="Times New Roman"/>
              <a:ea typeface="Times New Roman"/>
              <a:cs typeface="Times New Roman"/>
              <a:sym typeface="Times New Roman"/>
            </a:endParaRPr>
          </a:p>
          <a:p>
            <a:pPr indent="-374650" lvl="0" marL="457200" rtl="0" algn="just">
              <a:lnSpc>
                <a:spcPct val="100000"/>
              </a:lnSpc>
              <a:spcBef>
                <a:spcPts val="0"/>
              </a:spcBef>
              <a:spcAft>
                <a:spcPts val="0"/>
              </a:spcAft>
              <a:buSzPts val="2300"/>
              <a:buFont typeface="Times New Roman"/>
              <a:buAutoNum type="arabicPeriod"/>
            </a:pPr>
            <a:r>
              <a:rPr lang="en-GB" sz="2300">
                <a:solidFill>
                  <a:schemeClr val="dk1"/>
                </a:solidFill>
                <a:latin typeface="Times New Roman"/>
                <a:ea typeface="Times New Roman"/>
                <a:cs typeface="Times New Roman"/>
                <a:sym typeface="Times New Roman"/>
              </a:rPr>
              <a:t>M. Khan, S. Khan, M. Elhoseny, S. H. Ahmed and S. W. Baik, "Efficient Fire Detection for Uncertain Surveillance Environment".</a:t>
            </a:r>
            <a:endParaRPr sz="2300">
              <a:solidFill>
                <a:schemeClr val="dk1"/>
              </a:solidFill>
              <a:latin typeface="Times New Roman"/>
              <a:ea typeface="Times New Roman"/>
              <a:cs typeface="Times New Roman"/>
              <a:sym typeface="Times New Roman"/>
            </a:endParaRPr>
          </a:p>
          <a:p>
            <a:pPr indent="-374650" lvl="0" marL="457200" rtl="0" algn="just">
              <a:lnSpc>
                <a:spcPct val="100000"/>
              </a:lnSpc>
              <a:spcBef>
                <a:spcPts val="0"/>
              </a:spcBef>
              <a:spcAft>
                <a:spcPts val="0"/>
              </a:spcAft>
              <a:buSzPts val="2300"/>
              <a:buFont typeface="Times New Roman"/>
              <a:buAutoNum type="arabicPeriod"/>
            </a:pPr>
            <a:r>
              <a:rPr lang="en-GB" sz="2300">
                <a:solidFill>
                  <a:schemeClr val="dk1"/>
                </a:solidFill>
                <a:latin typeface="Times New Roman"/>
                <a:ea typeface="Times New Roman"/>
                <a:cs typeface="Times New Roman"/>
                <a:sym typeface="Times New Roman"/>
              </a:rPr>
              <a:t>M. Khan, J. Ahmad and Sung Wook Baik, "Early fire detection using convolutional neural networks during surveillance for effective disaster management".</a:t>
            </a:r>
            <a:endParaRPr sz="2300">
              <a:solidFill>
                <a:schemeClr val="dk1"/>
              </a:solidFill>
              <a:latin typeface="Times New Roman"/>
              <a:ea typeface="Times New Roman"/>
              <a:cs typeface="Times New Roman"/>
              <a:sym typeface="Times New Roman"/>
            </a:endParaRPr>
          </a:p>
          <a:p>
            <a:pPr indent="0" lvl="0" marL="0" rtl="0" algn="l">
              <a:spcBef>
                <a:spcPts val="360"/>
              </a:spcBef>
              <a:spcAft>
                <a:spcPts val="0"/>
              </a:spcAft>
              <a:buNone/>
            </a:pPr>
            <a:r>
              <a:t/>
            </a:r>
            <a:endParaRPr/>
          </a:p>
        </p:txBody>
      </p:sp>
      <p:sp>
        <p:nvSpPr>
          <p:cNvPr id="511" name="Google Shape;511;p49"/>
          <p:cNvSpPr txBox="1"/>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latin typeface="Times New Roman"/>
                <a:ea typeface="Times New Roman"/>
                <a:cs typeface="Times New Roman"/>
                <a:sym typeface="Times New Roman"/>
              </a:rPr>
              <a:t>K.L.N.C.I.T/CSE</a:t>
            </a:r>
            <a:endParaRPr>
              <a:latin typeface="Times New Roman"/>
              <a:ea typeface="Times New Roman"/>
              <a:cs typeface="Times New Roman"/>
              <a:sym typeface="Times New Roman"/>
            </a:endParaRPr>
          </a:p>
        </p:txBody>
      </p:sp>
      <p:pic>
        <p:nvPicPr>
          <p:cNvPr descr="college logo.bmp" id="512" name="Google Shape;512;p49"/>
          <p:cNvPicPr preferRelativeResize="0"/>
          <p:nvPr/>
        </p:nvPicPr>
        <p:blipFill rotWithShape="1">
          <a:blip r:embed="rId3">
            <a:alphaModFix/>
          </a:blip>
          <a:srcRect b="0" l="0" r="0" t="0"/>
          <a:stretch/>
        </p:blipFill>
        <p:spPr>
          <a:xfrm>
            <a:off x="7772400" y="315175"/>
            <a:ext cx="826850" cy="679550"/>
          </a:xfrm>
          <a:prstGeom prst="rect">
            <a:avLst/>
          </a:prstGeom>
          <a:noFill/>
          <a:ln>
            <a:noFill/>
          </a:ln>
        </p:spPr>
      </p:pic>
      <p:pic>
        <p:nvPicPr>
          <p:cNvPr id="513" name="Google Shape;513;p49"/>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514" name="Google Shape;514;p49"/>
          <p:cNvSpPr txBox="1"/>
          <p:nvPr>
            <p:ph idx="12" type="sldNum"/>
          </p:nvPr>
        </p:nvSpPr>
        <p:spPr>
          <a:xfrm>
            <a:off x="6553200" y="4767263"/>
            <a:ext cx="2133600" cy="2739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898989"/>
              </a:buClr>
              <a:buSzPts val="1200"/>
              <a:buFont typeface="Calibri"/>
              <a:buNone/>
            </a:pPr>
            <a:fld id="{00000000-1234-1234-1234-123412341234}" type="slidenum">
              <a:rPr lang="en-GB"/>
              <a:t>‹#›</a:t>
            </a:fld>
            <a:endParaRPr sz="1000">
              <a:solidFill>
                <a:schemeClr val="dk2"/>
              </a:solidFill>
              <a:latin typeface="Arial"/>
              <a:ea typeface="Arial"/>
              <a:cs typeface="Arial"/>
              <a:sym typeface="Arial"/>
            </a:endParaRPr>
          </a:p>
        </p:txBody>
      </p:sp>
      <p:sp>
        <p:nvSpPr>
          <p:cNvPr id="515" name="Google Shape;515;p49"/>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516" name="Google Shape;516;p49"/>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50"/>
          <p:cNvSpPr txBox="1"/>
          <p:nvPr>
            <p:ph idx="4294967295" type="body"/>
          </p:nvPr>
        </p:nvSpPr>
        <p:spPr>
          <a:xfrm>
            <a:off x="457200" y="342900"/>
            <a:ext cx="8229600" cy="4251900"/>
          </a:xfrm>
          <a:prstGeom prst="rect">
            <a:avLst/>
          </a:prstGeom>
          <a:noFill/>
          <a:ln>
            <a:noFill/>
          </a:ln>
        </p:spPr>
        <p:txBody>
          <a:bodyPr anchorCtr="0" anchor="t" bIns="45700" lIns="91425" spcFirstLastPara="1" rIns="91425" wrap="square" tIns="45700">
            <a:noAutofit/>
          </a:bodyPr>
          <a:lstStyle/>
          <a:p>
            <a:pPr indent="-114300" lvl="0" marL="342900" marR="0" rtl="0" algn="l">
              <a:lnSpc>
                <a:spcPct val="100000"/>
              </a:lnSpc>
              <a:spcBef>
                <a:spcPts val="0"/>
              </a:spcBef>
              <a:spcAft>
                <a:spcPts val="0"/>
              </a:spcAft>
              <a:buClr>
                <a:schemeClr val="dk1"/>
              </a:buClr>
              <a:buSzPts val="3600"/>
              <a:buFont typeface="Arial"/>
              <a:buNone/>
            </a:pPr>
            <a:r>
              <a:t/>
            </a:r>
            <a:endParaRPr b="0" i="0" sz="3600" u="none">
              <a:solidFill>
                <a:schemeClr val="dk1"/>
              </a:solidFill>
              <a:latin typeface="Times New Roman"/>
              <a:ea typeface="Times New Roman"/>
              <a:cs typeface="Times New Roman"/>
              <a:sym typeface="Times New Roman"/>
            </a:endParaRPr>
          </a:p>
          <a:p>
            <a:pPr indent="0" lvl="0" marL="0" marR="0" rtl="0" algn="l">
              <a:lnSpc>
                <a:spcPct val="100000"/>
              </a:lnSpc>
              <a:spcBef>
                <a:spcPts val="720"/>
              </a:spcBef>
              <a:spcAft>
                <a:spcPts val="0"/>
              </a:spcAft>
              <a:buClr>
                <a:schemeClr val="dk1"/>
              </a:buClr>
              <a:buSzPts val="3600"/>
              <a:buFont typeface="Arial"/>
              <a:buNone/>
            </a:pPr>
            <a:r>
              <a:t/>
            </a:r>
            <a:endParaRPr sz="3600">
              <a:solidFill>
                <a:schemeClr val="dk1"/>
              </a:solidFill>
              <a:latin typeface="Times New Roman"/>
              <a:ea typeface="Times New Roman"/>
              <a:cs typeface="Times New Roman"/>
              <a:sym typeface="Times New Roman"/>
            </a:endParaRPr>
          </a:p>
          <a:p>
            <a:pPr indent="0" lvl="0" marL="0" marR="0" rtl="0" algn="l">
              <a:lnSpc>
                <a:spcPct val="100000"/>
              </a:lnSpc>
              <a:spcBef>
                <a:spcPts val="720"/>
              </a:spcBef>
              <a:spcAft>
                <a:spcPts val="0"/>
              </a:spcAft>
              <a:buClr>
                <a:schemeClr val="dk1"/>
              </a:buClr>
              <a:buSzPts val="3600"/>
              <a:buFont typeface="Arial"/>
              <a:buNone/>
            </a:pPr>
            <a:r>
              <a:t/>
            </a:r>
            <a:endParaRPr sz="3600">
              <a:solidFill>
                <a:schemeClr val="dk1"/>
              </a:solidFill>
              <a:latin typeface="Times New Roman"/>
              <a:ea typeface="Times New Roman"/>
              <a:cs typeface="Times New Roman"/>
              <a:sym typeface="Times New Roman"/>
            </a:endParaRPr>
          </a:p>
          <a:p>
            <a:pPr indent="0" lvl="0" marL="0" marR="0" rtl="0" algn="l">
              <a:lnSpc>
                <a:spcPct val="100000"/>
              </a:lnSpc>
              <a:spcBef>
                <a:spcPts val="720"/>
              </a:spcBef>
              <a:spcAft>
                <a:spcPts val="0"/>
              </a:spcAft>
              <a:buClr>
                <a:schemeClr val="dk1"/>
              </a:buClr>
              <a:buSzPts val="3600"/>
              <a:buFont typeface="Arial"/>
              <a:buNone/>
            </a:pPr>
            <a:r>
              <a:rPr lang="en-GB" sz="3600">
                <a:solidFill>
                  <a:schemeClr val="dk1"/>
                </a:solidFill>
                <a:latin typeface="Times New Roman"/>
                <a:ea typeface="Times New Roman"/>
                <a:cs typeface="Times New Roman"/>
                <a:sym typeface="Times New Roman"/>
              </a:rPr>
              <a:t>                       </a:t>
            </a:r>
            <a:r>
              <a:rPr lang="en-GB" sz="3800">
                <a:solidFill>
                  <a:schemeClr val="dk1"/>
                </a:solidFill>
                <a:latin typeface="Times New Roman"/>
                <a:ea typeface="Times New Roman"/>
                <a:cs typeface="Times New Roman"/>
                <a:sym typeface="Times New Roman"/>
              </a:rPr>
              <a:t>  </a:t>
            </a:r>
            <a:r>
              <a:rPr b="1" lang="en-GB" sz="3000">
                <a:solidFill>
                  <a:schemeClr val="dk1"/>
                </a:solidFill>
                <a:latin typeface="Times New Roman"/>
                <a:ea typeface="Times New Roman"/>
                <a:cs typeface="Times New Roman"/>
                <a:sym typeface="Times New Roman"/>
              </a:rPr>
              <a:t> </a:t>
            </a:r>
            <a:r>
              <a:rPr b="1" lang="en-GB" sz="3000">
                <a:latin typeface="Times New Roman"/>
                <a:ea typeface="Times New Roman"/>
                <a:cs typeface="Times New Roman"/>
                <a:sym typeface="Times New Roman"/>
              </a:rPr>
              <a:t> </a:t>
            </a:r>
            <a:r>
              <a:rPr b="1" i="0" lang="en-GB" sz="3000" u="none">
                <a:solidFill>
                  <a:schemeClr val="dk1"/>
                </a:solidFill>
                <a:latin typeface="Times New Roman"/>
                <a:ea typeface="Times New Roman"/>
                <a:cs typeface="Times New Roman"/>
                <a:sym typeface="Times New Roman"/>
              </a:rPr>
              <a:t>Thank you</a:t>
            </a:r>
            <a:endParaRPr b="1" sz="3000">
              <a:latin typeface="Times New Roman"/>
              <a:ea typeface="Times New Roman"/>
              <a:cs typeface="Times New Roman"/>
              <a:sym typeface="Times New Roman"/>
            </a:endParaRPr>
          </a:p>
        </p:txBody>
      </p:sp>
      <p:sp>
        <p:nvSpPr>
          <p:cNvPr id="522" name="Google Shape;522;p50"/>
          <p:cNvSpPr txBox="1"/>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898989"/>
              </a:buClr>
              <a:buSzPts val="1200"/>
              <a:buFont typeface="Times New Roman"/>
              <a:buNone/>
            </a:pPr>
            <a:r>
              <a:t/>
            </a:r>
            <a:endParaRPr b="0" i="0" sz="1400" u="none" cap="none" strike="noStrike">
              <a:solidFill>
                <a:srgbClr val="000000"/>
              </a:solidFill>
              <a:latin typeface="Arial"/>
              <a:ea typeface="Arial"/>
              <a:cs typeface="Arial"/>
              <a:sym typeface="Arial"/>
            </a:endParaRPr>
          </a:p>
        </p:txBody>
      </p:sp>
      <p:sp>
        <p:nvSpPr>
          <p:cNvPr id="523" name="Google Shape;523;p50"/>
          <p:cNvSpPr txBox="1"/>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898989"/>
              </a:buClr>
              <a:buSzPts val="1200"/>
              <a:buFont typeface="Times New Roman"/>
              <a:buNone/>
            </a:pPr>
            <a:r>
              <a:t/>
            </a:r>
            <a:endParaRPr b="0" i="0" sz="1400" u="none" cap="none" strike="noStrike">
              <a:solidFill>
                <a:srgbClr val="000000"/>
              </a:solidFill>
              <a:latin typeface="Arial"/>
              <a:ea typeface="Arial"/>
              <a:cs typeface="Arial"/>
              <a:sym typeface="Arial"/>
            </a:endParaRPr>
          </a:p>
        </p:txBody>
      </p:sp>
      <p:sp>
        <p:nvSpPr>
          <p:cNvPr id="524" name="Google Shape;524;p50"/>
          <p:cNvSpPr txBox="1"/>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898989"/>
              </a:buClr>
              <a:buSzPts val="1200"/>
              <a:buFont typeface="Calibri"/>
              <a:buNone/>
            </a:pPr>
            <a:r>
              <a:rPr lang="en-GB" sz="1200">
                <a:solidFill>
                  <a:srgbClr val="898989"/>
                </a:solidFill>
                <a:latin typeface="Calibri"/>
                <a:ea typeface="Calibri"/>
                <a:cs typeface="Calibri"/>
                <a:sym typeface="Calibri"/>
              </a:rPr>
              <a:t>K.L.N.C.I.T/CSE</a:t>
            </a:r>
            <a:endParaRPr>
              <a:solidFill>
                <a:schemeClr val="dk1"/>
              </a:solidFill>
            </a:endParaRPr>
          </a:p>
        </p:txBody>
      </p:sp>
      <p:pic>
        <p:nvPicPr>
          <p:cNvPr descr="college logo.bmp" id="525" name="Google Shape;525;p50"/>
          <p:cNvPicPr preferRelativeResize="0"/>
          <p:nvPr/>
        </p:nvPicPr>
        <p:blipFill rotWithShape="1">
          <a:blip r:embed="rId3">
            <a:alphaModFix/>
          </a:blip>
          <a:srcRect b="0" l="0" r="0" t="0"/>
          <a:stretch/>
        </p:blipFill>
        <p:spPr>
          <a:xfrm>
            <a:off x="7778275" y="342900"/>
            <a:ext cx="749675" cy="651825"/>
          </a:xfrm>
          <a:prstGeom prst="rect">
            <a:avLst/>
          </a:prstGeom>
          <a:noFill/>
          <a:ln>
            <a:noFill/>
          </a:ln>
        </p:spPr>
      </p:pic>
      <p:pic>
        <p:nvPicPr>
          <p:cNvPr id="526" name="Google Shape;526;p50"/>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527" name="Google Shape;527;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sz="1000">
                <a:solidFill>
                  <a:schemeClr val="dk2"/>
                </a:solidFill>
                <a:latin typeface="Arial"/>
                <a:ea typeface="Arial"/>
                <a:cs typeface="Arial"/>
                <a:sym typeface="Arial"/>
              </a:rPr>
              <a:t>‹#›</a:t>
            </a:fld>
            <a:endParaRPr sz="1000">
              <a:solidFill>
                <a:schemeClr val="dk2"/>
              </a:solidFill>
              <a:latin typeface="Arial"/>
              <a:ea typeface="Arial"/>
              <a:cs typeface="Arial"/>
              <a:sym typeface="Arial"/>
            </a:endParaRPr>
          </a:p>
        </p:txBody>
      </p:sp>
      <p:sp>
        <p:nvSpPr>
          <p:cNvPr id="528" name="Google Shape;528;p50"/>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529" name="Google Shape;529;p50"/>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title"/>
          </p:nvPr>
        </p:nvSpPr>
        <p:spPr>
          <a:xfrm>
            <a:off x="311700" y="1969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Times New Roman"/>
                <a:ea typeface="Times New Roman"/>
                <a:cs typeface="Times New Roman"/>
                <a:sym typeface="Times New Roman"/>
              </a:rPr>
              <a:t>                                     ABSTRACT</a:t>
            </a:r>
            <a:endParaRPr b="1">
              <a:latin typeface="Times New Roman"/>
              <a:ea typeface="Times New Roman"/>
              <a:cs typeface="Times New Roman"/>
              <a:sym typeface="Times New Roman"/>
            </a:endParaRPr>
          </a:p>
        </p:txBody>
      </p:sp>
      <p:sp>
        <p:nvSpPr>
          <p:cNvPr id="98" name="Google Shape;98;p17"/>
          <p:cNvSpPr txBox="1"/>
          <p:nvPr>
            <p:ph idx="1" type="body"/>
          </p:nvPr>
        </p:nvSpPr>
        <p:spPr>
          <a:xfrm>
            <a:off x="311700" y="1127638"/>
            <a:ext cx="8520600" cy="3416400"/>
          </a:xfrm>
          <a:prstGeom prst="rect">
            <a:avLst/>
          </a:prstGeom>
        </p:spPr>
        <p:txBody>
          <a:bodyPr anchorCtr="0" anchor="t" bIns="91425" lIns="91425" spcFirstLastPara="1" rIns="91425" wrap="square" tIns="91425">
            <a:normAutofit fontScale="25000" lnSpcReduction="20000"/>
          </a:bodyPr>
          <a:lstStyle/>
          <a:p>
            <a:pPr indent="0" lvl="0" marL="0" rtl="0" algn="l">
              <a:lnSpc>
                <a:spcPct val="100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381000" lvl="0" marL="457200" rtl="0" algn="just">
              <a:lnSpc>
                <a:spcPct val="115000"/>
              </a:lnSpc>
              <a:spcBef>
                <a:spcPts val="0"/>
              </a:spcBef>
              <a:spcAft>
                <a:spcPts val="0"/>
              </a:spcAft>
              <a:buClr>
                <a:schemeClr val="dk1"/>
              </a:buClr>
              <a:buSzPct val="100000"/>
              <a:buFont typeface="Times New Roman"/>
              <a:buChar char="●"/>
            </a:pPr>
            <a:r>
              <a:rPr lang="en-GB" sz="9600">
                <a:solidFill>
                  <a:schemeClr val="dk1"/>
                </a:solidFill>
                <a:latin typeface="Times New Roman"/>
                <a:ea typeface="Times New Roman"/>
                <a:cs typeface="Times New Roman"/>
                <a:sym typeface="Times New Roman"/>
              </a:rPr>
              <a:t>An automatic fire alarm system is designed to detect the presence of fire by monitoring environmental changes using surveillance camera.</a:t>
            </a:r>
            <a:endParaRPr sz="9600">
              <a:solidFill>
                <a:schemeClr val="dk1"/>
              </a:solidFill>
              <a:latin typeface="Times New Roman"/>
              <a:ea typeface="Times New Roman"/>
              <a:cs typeface="Times New Roman"/>
              <a:sym typeface="Times New Roman"/>
            </a:endParaRPr>
          </a:p>
          <a:p>
            <a:pPr indent="-381000" lvl="0" marL="457200" rtl="0" algn="just">
              <a:lnSpc>
                <a:spcPct val="115000"/>
              </a:lnSpc>
              <a:spcBef>
                <a:spcPts val="0"/>
              </a:spcBef>
              <a:spcAft>
                <a:spcPts val="0"/>
              </a:spcAft>
              <a:buClr>
                <a:schemeClr val="dk1"/>
              </a:buClr>
              <a:buSzPct val="100000"/>
              <a:buFont typeface="Times New Roman"/>
              <a:buChar char="●"/>
            </a:pPr>
            <a:r>
              <a:rPr lang="en-GB" sz="9600">
                <a:solidFill>
                  <a:schemeClr val="dk1"/>
                </a:solidFill>
                <a:latin typeface="Times New Roman"/>
                <a:ea typeface="Times New Roman"/>
                <a:cs typeface="Times New Roman"/>
                <a:sym typeface="Times New Roman"/>
              </a:rPr>
              <a:t>The proposed system uses Deep learning and Yolo technology to detect the fire and OpenCV technology to capture the images.</a:t>
            </a:r>
            <a:endParaRPr sz="9600">
              <a:solidFill>
                <a:schemeClr val="dk1"/>
              </a:solidFill>
              <a:latin typeface="Times New Roman"/>
              <a:ea typeface="Times New Roman"/>
              <a:cs typeface="Times New Roman"/>
              <a:sym typeface="Times New Roman"/>
            </a:endParaRPr>
          </a:p>
          <a:p>
            <a:pPr indent="-381000" lvl="0" marL="457200" rtl="0" algn="just">
              <a:lnSpc>
                <a:spcPct val="115000"/>
              </a:lnSpc>
              <a:spcBef>
                <a:spcPts val="0"/>
              </a:spcBef>
              <a:spcAft>
                <a:spcPts val="0"/>
              </a:spcAft>
              <a:buClr>
                <a:schemeClr val="dk1"/>
              </a:buClr>
              <a:buSzPct val="100000"/>
              <a:buFont typeface="Times New Roman"/>
              <a:buChar char="●"/>
            </a:pPr>
            <a:r>
              <a:rPr lang="en-GB" sz="9600">
                <a:solidFill>
                  <a:schemeClr val="dk1"/>
                </a:solidFill>
                <a:latin typeface="Times New Roman"/>
                <a:ea typeface="Times New Roman"/>
                <a:cs typeface="Times New Roman"/>
                <a:sym typeface="Times New Roman"/>
              </a:rPr>
              <a:t>The fire is detected by using surveillance CCTV camera in this existing single system and </a:t>
            </a:r>
            <a:r>
              <a:rPr lang="en-GB" sz="9600">
                <a:solidFill>
                  <a:schemeClr val="dk1"/>
                </a:solidFill>
                <a:latin typeface="Times New Roman"/>
                <a:ea typeface="Times New Roman"/>
                <a:cs typeface="Times New Roman"/>
                <a:sym typeface="Times New Roman"/>
              </a:rPr>
              <a:t>there</a:t>
            </a:r>
            <a:r>
              <a:rPr lang="en-GB" sz="9600">
                <a:solidFill>
                  <a:schemeClr val="dk1"/>
                </a:solidFill>
                <a:latin typeface="Times New Roman"/>
                <a:ea typeface="Times New Roman"/>
                <a:cs typeface="Times New Roman"/>
                <a:sym typeface="Times New Roman"/>
              </a:rPr>
              <a:t> is no need for alternative. </a:t>
            </a:r>
            <a:endParaRPr sz="9600">
              <a:solidFill>
                <a:schemeClr val="dk1"/>
              </a:solidFill>
              <a:latin typeface="Times New Roman"/>
              <a:ea typeface="Times New Roman"/>
              <a:cs typeface="Times New Roman"/>
              <a:sym typeface="Times New Roman"/>
            </a:endParaRPr>
          </a:p>
          <a:p>
            <a:pPr indent="-381000" lvl="0" marL="457200" rtl="0" algn="just">
              <a:lnSpc>
                <a:spcPct val="115000"/>
              </a:lnSpc>
              <a:spcBef>
                <a:spcPts val="0"/>
              </a:spcBef>
              <a:spcAft>
                <a:spcPts val="0"/>
              </a:spcAft>
              <a:buClr>
                <a:schemeClr val="dk1"/>
              </a:buClr>
              <a:buSzPct val="100000"/>
              <a:buFont typeface="Times New Roman"/>
              <a:buChar char="●"/>
            </a:pPr>
            <a:r>
              <a:rPr lang="en-GB" sz="9600">
                <a:solidFill>
                  <a:schemeClr val="dk1"/>
                </a:solidFill>
                <a:latin typeface="Times New Roman"/>
                <a:ea typeface="Times New Roman"/>
                <a:cs typeface="Times New Roman"/>
                <a:sym typeface="Times New Roman"/>
              </a:rPr>
              <a:t>So the cost is cheap. </a:t>
            </a:r>
            <a:endParaRPr sz="9600">
              <a:solidFill>
                <a:schemeClr val="dk1"/>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t/>
            </a:r>
            <a:endParaRPr sz="9600">
              <a:solidFill>
                <a:schemeClr val="dk1"/>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t/>
            </a:r>
            <a:endParaRPr sz="4350">
              <a:solidFill>
                <a:schemeClr val="dk1"/>
              </a:solidFill>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457200" rtl="0" algn="just">
              <a:lnSpc>
                <a:spcPct val="100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457200" rtl="0" algn="just">
              <a:lnSpc>
                <a:spcPct val="100000"/>
              </a:lnSpc>
              <a:spcBef>
                <a:spcPts val="0"/>
              </a:spcBef>
              <a:spcAft>
                <a:spcPts val="0"/>
              </a:spcAft>
              <a:buNone/>
            </a:pPr>
            <a:r>
              <a:t/>
            </a:r>
            <a:endParaRPr sz="2400">
              <a:solidFill>
                <a:schemeClr val="dk1"/>
              </a:solidFill>
              <a:latin typeface="Times New Roman"/>
              <a:ea typeface="Times New Roman"/>
              <a:cs typeface="Times New Roman"/>
              <a:sym typeface="Times New Roman"/>
            </a:endParaRPr>
          </a:p>
          <a:p>
            <a:pPr indent="0" lvl="0" marL="457200" rtl="0" algn="just">
              <a:lnSpc>
                <a:spcPct val="100000"/>
              </a:lnSpc>
              <a:spcBef>
                <a:spcPts val="0"/>
              </a:spcBef>
              <a:spcAft>
                <a:spcPts val="0"/>
              </a:spcAft>
              <a:buClr>
                <a:schemeClr val="dk1"/>
              </a:buClr>
              <a:buSzPct val="45833"/>
              <a:buFont typeface="Arial"/>
              <a:buNone/>
            </a:pPr>
            <a:r>
              <a:t/>
            </a:r>
            <a:endParaRPr sz="2400">
              <a:solidFill>
                <a:schemeClr val="dk1"/>
              </a:solidFill>
              <a:latin typeface="Times New Roman"/>
              <a:ea typeface="Times New Roman"/>
              <a:cs typeface="Times New Roman"/>
              <a:sym typeface="Times New Roman"/>
            </a:endParaRPr>
          </a:p>
          <a:p>
            <a:pPr indent="0" lvl="0" marL="0" rtl="0" algn="l">
              <a:spcBef>
                <a:spcPts val="0"/>
              </a:spcBef>
              <a:spcAft>
                <a:spcPts val="1200"/>
              </a:spcAft>
              <a:buNone/>
            </a:pPr>
            <a:r>
              <a:t/>
            </a:r>
            <a:endParaRPr/>
          </a:p>
        </p:txBody>
      </p:sp>
      <p:pic>
        <p:nvPicPr>
          <p:cNvPr descr="college logo.bmp" id="99" name="Google Shape;99;p17"/>
          <p:cNvPicPr preferRelativeResize="0"/>
          <p:nvPr/>
        </p:nvPicPr>
        <p:blipFill rotWithShape="1">
          <a:blip r:embed="rId3">
            <a:alphaModFix/>
          </a:blip>
          <a:srcRect b="0" l="0" r="0" t="0"/>
          <a:stretch/>
        </p:blipFill>
        <p:spPr>
          <a:xfrm>
            <a:off x="7923675" y="308925"/>
            <a:ext cx="990600" cy="685800"/>
          </a:xfrm>
          <a:prstGeom prst="rect">
            <a:avLst/>
          </a:prstGeom>
          <a:noFill/>
          <a:ln>
            <a:noFill/>
          </a:ln>
        </p:spPr>
      </p:pic>
      <p:sp>
        <p:nvSpPr>
          <p:cNvPr id="100" name="Google Shape;100;p17"/>
          <p:cNvSpPr txBox="1"/>
          <p:nvPr/>
        </p:nvSpPr>
        <p:spPr>
          <a:xfrm>
            <a:off x="63050" y="46769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Calibri"/>
                <a:ea typeface="Calibri"/>
                <a:cs typeface="Calibri"/>
                <a:sym typeface="Calibri"/>
              </a:rPr>
              <a:t>K.L.N.C.I.T/CSE</a:t>
            </a:r>
            <a:endParaRPr/>
          </a:p>
        </p:txBody>
      </p:sp>
      <p:pic>
        <p:nvPicPr>
          <p:cNvPr id="101" name="Google Shape;101;p17"/>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102" name="Google Shape;102;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103" name="Google Shape;103;p17"/>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104" name="Google Shape;104;p17"/>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8"/>
          <p:cNvSpPr txBox="1"/>
          <p:nvPr/>
        </p:nvSpPr>
        <p:spPr>
          <a:xfrm>
            <a:off x="504250" y="340838"/>
            <a:ext cx="6202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800">
                <a:latin typeface="Times New Roman"/>
                <a:ea typeface="Times New Roman"/>
                <a:cs typeface="Times New Roman"/>
                <a:sym typeface="Times New Roman"/>
              </a:rPr>
              <a:t>                             INTRODUCTION</a:t>
            </a:r>
            <a:endParaRPr b="1" sz="2800">
              <a:latin typeface="Times New Roman"/>
              <a:ea typeface="Times New Roman"/>
              <a:cs typeface="Times New Roman"/>
              <a:sym typeface="Times New Roman"/>
            </a:endParaRPr>
          </a:p>
        </p:txBody>
      </p:sp>
      <p:sp>
        <p:nvSpPr>
          <p:cNvPr id="110" name="Google Shape;110;p18"/>
          <p:cNvSpPr txBox="1"/>
          <p:nvPr/>
        </p:nvSpPr>
        <p:spPr>
          <a:xfrm>
            <a:off x="328650" y="1257675"/>
            <a:ext cx="8307900" cy="35094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Times New Roman"/>
              <a:buChar char="●"/>
            </a:pPr>
            <a:r>
              <a:rPr lang="en-GB" sz="2400">
                <a:latin typeface="Times New Roman"/>
                <a:ea typeface="Times New Roman"/>
                <a:cs typeface="Times New Roman"/>
                <a:sym typeface="Times New Roman"/>
              </a:rPr>
              <a:t>Nowadays,Fire is the major cause of death in residents due to lack of automation and emergency alert systems.</a:t>
            </a:r>
            <a:endParaRPr sz="2400">
              <a:latin typeface="Times New Roman"/>
              <a:ea typeface="Times New Roman"/>
              <a:cs typeface="Times New Roman"/>
              <a:sym typeface="Times New Roman"/>
            </a:endParaRPr>
          </a:p>
          <a:p>
            <a:pPr indent="-381000" lvl="0" marL="457200" rtl="0" algn="l">
              <a:spcBef>
                <a:spcPts val="0"/>
              </a:spcBef>
              <a:spcAft>
                <a:spcPts val="0"/>
              </a:spcAft>
              <a:buSzPts val="2400"/>
              <a:buFont typeface="Times New Roman"/>
              <a:buChar char="●"/>
            </a:pPr>
            <a:r>
              <a:rPr lang="en-GB" sz="2400">
                <a:latin typeface="Times New Roman"/>
                <a:ea typeface="Times New Roman"/>
                <a:cs typeface="Times New Roman"/>
                <a:sym typeface="Times New Roman"/>
              </a:rPr>
              <a:t>The main source of fire in residents is due to burning of materials,flammable gases,electric circuits,etc.</a:t>
            </a:r>
            <a:endParaRPr sz="2400">
              <a:latin typeface="Times New Roman"/>
              <a:ea typeface="Times New Roman"/>
              <a:cs typeface="Times New Roman"/>
              <a:sym typeface="Times New Roman"/>
            </a:endParaRPr>
          </a:p>
          <a:p>
            <a:pPr indent="-381000" lvl="0" marL="457200" rtl="0" algn="l">
              <a:spcBef>
                <a:spcPts val="0"/>
              </a:spcBef>
              <a:spcAft>
                <a:spcPts val="0"/>
              </a:spcAft>
              <a:buSzPts val="2400"/>
              <a:buFont typeface="Times New Roman"/>
              <a:buChar char="●"/>
            </a:pPr>
            <a:r>
              <a:rPr lang="en-GB" sz="2400">
                <a:latin typeface="Times New Roman"/>
                <a:ea typeface="Times New Roman"/>
                <a:cs typeface="Times New Roman"/>
                <a:sym typeface="Times New Roman"/>
              </a:rPr>
              <a:t>Fire Alarm are very common in commercial buildings and factories.</a:t>
            </a:r>
            <a:endParaRPr sz="2400">
              <a:latin typeface="Times New Roman"/>
              <a:ea typeface="Times New Roman"/>
              <a:cs typeface="Times New Roman"/>
              <a:sym typeface="Times New Roman"/>
            </a:endParaRPr>
          </a:p>
          <a:p>
            <a:pPr indent="-381000" lvl="0" marL="457200" rtl="0" algn="l">
              <a:spcBef>
                <a:spcPts val="0"/>
              </a:spcBef>
              <a:spcAft>
                <a:spcPts val="0"/>
              </a:spcAft>
              <a:buSzPts val="2400"/>
              <a:buFont typeface="Times New Roman"/>
              <a:buChar char="●"/>
            </a:pPr>
            <a:r>
              <a:rPr lang="en-GB" sz="2400">
                <a:latin typeface="Times New Roman"/>
                <a:ea typeface="Times New Roman"/>
                <a:cs typeface="Times New Roman"/>
                <a:sym typeface="Times New Roman"/>
              </a:rPr>
              <a:t>We detect fire using CCTV camera itself and there is no need of sensors.</a:t>
            </a:r>
            <a:endParaRPr sz="2400">
              <a:latin typeface="Times New Roman"/>
              <a:ea typeface="Times New Roman"/>
              <a:cs typeface="Times New Roman"/>
              <a:sym typeface="Times New Roman"/>
            </a:endParaRPr>
          </a:p>
          <a:p>
            <a:pPr indent="0" lvl="0" marL="0" rtl="0" algn="l">
              <a:spcBef>
                <a:spcPts val="0"/>
              </a:spcBef>
              <a:spcAft>
                <a:spcPts val="0"/>
              </a:spcAft>
              <a:buNone/>
            </a:pPr>
            <a:r>
              <a:rPr lang="en-GB" sz="2400">
                <a:latin typeface="Times New Roman"/>
                <a:ea typeface="Times New Roman"/>
                <a:cs typeface="Times New Roman"/>
                <a:sym typeface="Times New Roman"/>
              </a:rPr>
              <a:t> </a:t>
            </a:r>
            <a:endParaRPr sz="2400">
              <a:latin typeface="Times New Roman"/>
              <a:ea typeface="Times New Roman"/>
              <a:cs typeface="Times New Roman"/>
              <a:sym typeface="Times New Roman"/>
            </a:endParaRPr>
          </a:p>
        </p:txBody>
      </p:sp>
      <p:sp>
        <p:nvSpPr>
          <p:cNvPr id="111" name="Google Shape;111;p18"/>
          <p:cNvSpPr txBox="1"/>
          <p:nvPr/>
        </p:nvSpPr>
        <p:spPr>
          <a:xfrm>
            <a:off x="75625" y="462662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latin typeface="Calibri"/>
                <a:ea typeface="Calibri"/>
                <a:cs typeface="Calibri"/>
                <a:sym typeface="Calibri"/>
              </a:rPr>
              <a:t>K.L.N.C.I.T/CSE</a:t>
            </a:r>
            <a:endParaRPr/>
          </a:p>
        </p:txBody>
      </p:sp>
      <p:pic>
        <p:nvPicPr>
          <p:cNvPr descr="college logo.bmp" id="112" name="Google Shape;112;p18"/>
          <p:cNvPicPr preferRelativeResize="0"/>
          <p:nvPr/>
        </p:nvPicPr>
        <p:blipFill rotWithShape="1">
          <a:blip r:embed="rId3">
            <a:alphaModFix/>
          </a:blip>
          <a:srcRect b="0" l="0" r="0" t="0"/>
          <a:stretch/>
        </p:blipFill>
        <p:spPr>
          <a:xfrm>
            <a:off x="7734575" y="302550"/>
            <a:ext cx="999800" cy="692175"/>
          </a:xfrm>
          <a:prstGeom prst="rect">
            <a:avLst/>
          </a:prstGeom>
          <a:noFill/>
          <a:ln>
            <a:noFill/>
          </a:ln>
        </p:spPr>
      </p:pic>
      <p:pic>
        <p:nvPicPr>
          <p:cNvPr id="113" name="Google Shape;113;p18"/>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114" name="Google Shape;114;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115" name="Google Shape;115;p18"/>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116" name="Google Shape;116;p18"/>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graphicFrame>
        <p:nvGraphicFramePr>
          <p:cNvPr id="121" name="Google Shape;121;p19"/>
          <p:cNvGraphicFramePr/>
          <p:nvPr/>
        </p:nvGraphicFramePr>
        <p:xfrm>
          <a:off x="228600" y="1319350"/>
          <a:ext cx="3000000" cy="3000000"/>
        </p:xfrm>
        <a:graphic>
          <a:graphicData uri="http://schemas.openxmlformats.org/drawingml/2006/table">
            <a:tbl>
              <a:tblPr>
                <a:noFill/>
                <a:tableStyleId>{159F82D0-74C9-479C-BB90-C1B64A31D851}</a:tableStyleId>
              </a:tblPr>
              <a:tblGrid>
                <a:gridCol w="620700"/>
                <a:gridCol w="2765975"/>
                <a:gridCol w="1650250"/>
                <a:gridCol w="1706275"/>
                <a:gridCol w="1714950"/>
              </a:tblGrid>
              <a:tr h="559725">
                <a:tc>
                  <a:txBody>
                    <a:bodyPr/>
                    <a:lstStyle/>
                    <a:p>
                      <a:pPr indent="0" lvl="0" marL="0" marR="0" rtl="0" algn="l">
                        <a:lnSpc>
                          <a:spcPct val="100000"/>
                        </a:lnSpc>
                        <a:spcBef>
                          <a:spcPts val="0"/>
                        </a:spcBef>
                        <a:spcAft>
                          <a:spcPts val="0"/>
                        </a:spcAft>
                        <a:buClr>
                          <a:schemeClr val="dk1"/>
                        </a:buClr>
                        <a:buSzPts val="1200"/>
                        <a:buFont typeface="Times New Roman"/>
                        <a:buNone/>
                      </a:pPr>
                      <a:r>
                        <a:rPr b="0" i="0" lang="en-GB" sz="1200" u="none" cap="none" strike="noStrike">
                          <a:solidFill>
                            <a:schemeClr val="dk1"/>
                          </a:solidFill>
                          <a:latin typeface="Times New Roman"/>
                          <a:ea typeface="Times New Roman"/>
                          <a:cs typeface="Times New Roman"/>
                          <a:sym typeface="Times New Roman"/>
                        </a:rPr>
                        <a:t>S.NO</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TITLE OF THE PAPER and Name of the journal </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AUTHORS/</a:t>
                      </a:r>
                      <a:endParaRPr sz="1100" u="none" cap="none" strike="noStrike"/>
                    </a:p>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YEAR</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ALGORITHM/</a:t>
                      </a:r>
                      <a:endParaRPr sz="1100" u="none" cap="none" strike="noStrike"/>
                    </a:p>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METHOD</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INFERENCE</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355050">
                <a:tc>
                  <a:txBody>
                    <a:bodyPr/>
                    <a:lstStyle/>
                    <a:p>
                      <a:pPr indent="0" lvl="0" marL="0" marR="0" rtl="0" algn="l">
                        <a:lnSpc>
                          <a:spcPct val="100000"/>
                        </a:lnSpc>
                        <a:spcBef>
                          <a:spcPts val="0"/>
                        </a:spcBef>
                        <a:spcAft>
                          <a:spcPts val="0"/>
                        </a:spcAft>
                        <a:buClr>
                          <a:schemeClr val="dk1"/>
                        </a:buClr>
                        <a:buSzPts val="1500"/>
                        <a:buFont typeface="Times New Roman"/>
                        <a:buNone/>
                      </a:pPr>
                      <a:r>
                        <a:t/>
                      </a:r>
                      <a:endParaRPr sz="15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500"/>
                        <a:buFont typeface="Times New Roman"/>
                        <a:buNone/>
                      </a:pPr>
                      <a:r>
                        <a:rPr b="0" i="0" lang="en-GB" sz="1500" u="none" cap="none" strike="noStrike">
                          <a:solidFill>
                            <a:schemeClr val="dk1"/>
                          </a:solidFill>
                          <a:latin typeface="Times New Roman"/>
                          <a:ea typeface="Times New Roman"/>
                          <a:cs typeface="Times New Roman"/>
                          <a:sym typeface="Times New Roman"/>
                        </a:rPr>
                        <a:t>1.</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chemeClr val="dk1"/>
                        </a:buClr>
                        <a:buSzPts val="1500"/>
                        <a:buFont typeface="Times New Roman"/>
                        <a:buNone/>
                      </a:pPr>
                      <a:r>
                        <a:t/>
                      </a:r>
                      <a:endParaRPr sz="1600">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500"/>
                        <a:buFont typeface="Times New Roman"/>
                        <a:buNone/>
                      </a:pPr>
                      <a:r>
                        <a:rPr lang="en-GB" sz="1700">
                          <a:latin typeface="Times New Roman"/>
                          <a:ea typeface="Times New Roman"/>
                          <a:cs typeface="Times New Roman"/>
                          <a:sym typeface="Times New Roman"/>
                        </a:rPr>
                        <a:t>Forest-Fire Response</a:t>
                      </a:r>
                      <a:endParaRPr sz="1700">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500"/>
                        <a:buFont typeface="Times New Roman"/>
                        <a:buNone/>
                      </a:pPr>
                      <a:r>
                        <a:rPr lang="en-GB" sz="1700">
                          <a:latin typeface="Times New Roman"/>
                          <a:ea typeface="Times New Roman"/>
                          <a:cs typeface="Times New Roman"/>
                          <a:sym typeface="Times New Roman"/>
                        </a:rPr>
                        <a:t>System Using Deep-Learning-Based Approaches with CCTV Images and Weather Data(</a:t>
                      </a:r>
                      <a:r>
                        <a:rPr lang="en-GB" sz="1700">
                          <a:solidFill>
                            <a:schemeClr val="dk1"/>
                          </a:solidFill>
                          <a:latin typeface="Times New Roman"/>
                          <a:ea typeface="Times New Roman"/>
                          <a:cs typeface="Times New Roman"/>
                          <a:sym typeface="Times New Roman"/>
                        </a:rPr>
                        <a:t>IEEE Transaction on The National Research Foundation of Korea through the ministry of science.)</a:t>
                      </a:r>
                      <a:endParaRPr sz="1700">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500"/>
                        <a:buFont typeface="Calibri"/>
                        <a:buNone/>
                      </a:pPr>
                      <a:r>
                        <a:t/>
                      </a:r>
                      <a:endParaRPr b="0" i="0" sz="15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500"/>
                        <a:buFont typeface="Times New Roman"/>
                        <a:buNone/>
                      </a:pPr>
                      <a:r>
                        <a:t/>
                      </a:r>
                      <a:endParaRPr sz="21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500"/>
                        <a:buFont typeface="Times New Roman"/>
                        <a:buNone/>
                      </a:pPr>
                      <a:r>
                        <a:rPr lang="en-GB" sz="1700">
                          <a:latin typeface="Times New Roman"/>
                          <a:ea typeface="Times New Roman"/>
                          <a:cs typeface="Times New Roman"/>
                          <a:sym typeface="Times New Roman"/>
                        </a:rPr>
                        <a:t>Dai Quoc Tran,Minsoo Park,Yuntae Jeon and </a:t>
                      </a:r>
                      <a:endParaRPr sz="1700">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500"/>
                        <a:buFont typeface="Times New Roman"/>
                        <a:buNone/>
                      </a:pPr>
                      <a:r>
                        <a:rPr lang="en-GB" sz="1700">
                          <a:latin typeface="Times New Roman"/>
                          <a:ea typeface="Times New Roman"/>
                          <a:cs typeface="Times New Roman"/>
                          <a:sym typeface="Times New Roman"/>
                        </a:rPr>
                        <a:t>Seunghee Park</a:t>
                      </a:r>
                      <a:endParaRPr sz="1700">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300"/>
                        <a:buFont typeface="Arial"/>
                        <a:buNone/>
                      </a:pPr>
                      <a:r>
                        <a:t/>
                      </a:r>
                      <a:endParaRPr sz="2300" u="none" cap="none" strike="noStrike">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2300"/>
                        <a:buFont typeface="Arial"/>
                        <a:buNone/>
                      </a:pPr>
                      <a:r>
                        <a:t/>
                      </a:r>
                      <a:endParaRPr sz="2300">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2300"/>
                        <a:buFont typeface="Arial"/>
                        <a:buNone/>
                      </a:pPr>
                      <a:r>
                        <a:rPr lang="en-GB" sz="1700">
                          <a:latin typeface="Times New Roman"/>
                          <a:ea typeface="Times New Roman"/>
                          <a:cs typeface="Times New Roman"/>
                          <a:sym typeface="Times New Roman"/>
                        </a:rPr>
                        <a:t>BNN(Bayesian Neural Network),Detnas</a:t>
                      </a:r>
                      <a:endParaRPr sz="1700" u="none" cap="none" strike="noStrike">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700"/>
                        <a:buFont typeface="Arial"/>
                        <a:buNone/>
                      </a:pPr>
                      <a:r>
                        <a:t/>
                      </a:r>
                      <a:endParaRPr sz="1700" u="none" cap="none" strike="noStrike">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700"/>
                        <a:buFont typeface="Arial"/>
                        <a:buNone/>
                      </a:pPr>
                      <a:r>
                        <a:t/>
                      </a:r>
                      <a:endParaRPr sz="1700" u="none" cap="none" strike="noStrike">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700"/>
                        <a:buFont typeface="Arial"/>
                        <a:buNone/>
                      </a:pPr>
                      <a:r>
                        <a:rPr lang="en-GB" sz="1700">
                          <a:latin typeface="Times New Roman"/>
                          <a:ea typeface="Times New Roman"/>
                          <a:cs typeface="Times New Roman"/>
                          <a:sym typeface="Times New Roman"/>
                        </a:rPr>
                        <a:t>Immediate action and prevent from the major cause</a:t>
                      </a:r>
                      <a:endParaRPr sz="1700" u="none" cap="none" strike="noStrike">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122" name="Google Shape;122;p19"/>
          <p:cNvSpPr txBox="1"/>
          <p:nvPr/>
        </p:nvSpPr>
        <p:spPr>
          <a:xfrm>
            <a:off x="228600" y="322313"/>
            <a:ext cx="74676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800"/>
              <a:buFont typeface="Calibri"/>
              <a:buNone/>
            </a:pPr>
            <a:r>
              <a:rPr b="0" i="0" lang="en-GB" sz="1800" u="none" cap="none" strike="noStrike">
                <a:solidFill>
                  <a:schemeClr val="dk1"/>
                </a:solidFill>
                <a:latin typeface="Calibri"/>
                <a:ea typeface="Calibri"/>
                <a:cs typeface="Calibri"/>
                <a:sym typeface="Calibri"/>
              </a:rPr>
              <a:t>                                          </a:t>
            </a:r>
            <a:r>
              <a:rPr i="0" lang="en-GB" sz="2800" u="none" cap="none" strike="noStrike">
                <a:solidFill>
                  <a:schemeClr val="dk1"/>
                </a:solidFill>
                <a:latin typeface="Times New Roman"/>
                <a:ea typeface="Times New Roman"/>
                <a:cs typeface="Times New Roman"/>
                <a:sym typeface="Times New Roman"/>
              </a:rPr>
              <a:t>  </a:t>
            </a:r>
            <a:r>
              <a:rPr b="1" i="0" lang="en-GB" sz="2800" u="none" cap="none" strike="noStrike">
                <a:solidFill>
                  <a:schemeClr val="dk1"/>
                </a:solidFill>
                <a:latin typeface="Times New Roman"/>
                <a:ea typeface="Times New Roman"/>
                <a:cs typeface="Times New Roman"/>
                <a:sym typeface="Times New Roman"/>
              </a:rPr>
              <a:t>LITERATURE SURVEY</a:t>
            </a:r>
            <a:endParaRPr i="0" sz="2800" u="none" cap="none" strike="noStrike">
              <a:solidFill>
                <a:srgbClr val="000000"/>
              </a:solidFill>
              <a:latin typeface="Times New Roman"/>
              <a:ea typeface="Times New Roman"/>
              <a:cs typeface="Times New Roman"/>
              <a:sym typeface="Times New Roman"/>
            </a:endParaRPr>
          </a:p>
        </p:txBody>
      </p:sp>
      <p:pic>
        <p:nvPicPr>
          <p:cNvPr descr="college logo.bmp" id="123" name="Google Shape;123;p19"/>
          <p:cNvPicPr preferRelativeResize="0"/>
          <p:nvPr/>
        </p:nvPicPr>
        <p:blipFill rotWithShape="1">
          <a:blip r:embed="rId3">
            <a:alphaModFix/>
          </a:blip>
          <a:srcRect b="0" l="0" r="0" t="0"/>
          <a:stretch/>
        </p:blipFill>
        <p:spPr>
          <a:xfrm>
            <a:off x="7589175" y="173100"/>
            <a:ext cx="938775" cy="821625"/>
          </a:xfrm>
          <a:prstGeom prst="rect">
            <a:avLst/>
          </a:prstGeom>
          <a:noFill/>
          <a:ln>
            <a:noFill/>
          </a:ln>
        </p:spPr>
      </p:pic>
      <p:sp>
        <p:nvSpPr>
          <p:cNvPr id="124" name="Google Shape;124;p19"/>
          <p:cNvSpPr txBox="1"/>
          <p:nvPr/>
        </p:nvSpPr>
        <p:spPr>
          <a:xfrm>
            <a:off x="63025" y="46518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dk1"/>
                </a:solidFill>
                <a:latin typeface="Calibri"/>
                <a:ea typeface="Calibri"/>
                <a:cs typeface="Calibri"/>
                <a:sym typeface="Calibri"/>
              </a:rPr>
              <a:t>K.L.N.C.I.T/CSE</a:t>
            </a:r>
            <a:endParaRPr>
              <a:solidFill>
                <a:schemeClr val="dk1"/>
              </a:solidFill>
            </a:endParaRPr>
          </a:p>
        </p:txBody>
      </p:sp>
      <p:pic>
        <p:nvPicPr>
          <p:cNvPr id="125" name="Google Shape;125;p19"/>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126" name="Google Shape;12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127" name="Google Shape;127;p19"/>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128" name="Google Shape;128;p19"/>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graphicFrame>
        <p:nvGraphicFramePr>
          <p:cNvPr id="133" name="Google Shape;133;p20"/>
          <p:cNvGraphicFramePr/>
          <p:nvPr/>
        </p:nvGraphicFramePr>
        <p:xfrm>
          <a:off x="202825" y="1299950"/>
          <a:ext cx="3000000" cy="3000000"/>
        </p:xfrm>
        <a:graphic>
          <a:graphicData uri="http://schemas.openxmlformats.org/drawingml/2006/table">
            <a:tbl>
              <a:tblPr>
                <a:noFill/>
                <a:tableStyleId>{159F82D0-74C9-479C-BB90-C1B64A31D851}</a:tableStyleId>
              </a:tblPr>
              <a:tblGrid>
                <a:gridCol w="620700"/>
                <a:gridCol w="2740750"/>
                <a:gridCol w="1738500"/>
                <a:gridCol w="1567600"/>
                <a:gridCol w="1790600"/>
              </a:tblGrid>
              <a:tr h="597550">
                <a:tc>
                  <a:txBody>
                    <a:bodyPr/>
                    <a:lstStyle/>
                    <a:p>
                      <a:pPr indent="0" lvl="0" marL="0" marR="0" rtl="0" algn="l">
                        <a:lnSpc>
                          <a:spcPct val="100000"/>
                        </a:lnSpc>
                        <a:spcBef>
                          <a:spcPts val="0"/>
                        </a:spcBef>
                        <a:spcAft>
                          <a:spcPts val="0"/>
                        </a:spcAft>
                        <a:buClr>
                          <a:schemeClr val="dk1"/>
                        </a:buClr>
                        <a:buSzPts val="1200"/>
                        <a:buFont typeface="Times New Roman"/>
                        <a:buNone/>
                      </a:pPr>
                      <a:r>
                        <a:rPr b="0" i="0" lang="en-GB" sz="1200" u="none" cap="none" strike="noStrike">
                          <a:solidFill>
                            <a:schemeClr val="dk1"/>
                          </a:solidFill>
                          <a:latin typeface="Times New Roman"/>
                          <a:ea typeface="Times New Roman"/>
                          <a:cs typeface="Times New Roman"/>
                          <a:sym typeface="Times New Roman"/>
                        </a:rPr>
                        <a:t>S.NO</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TITLE OF THE PAPER and Name of the journal </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AUTHORS/</a:t>
                      </a:r>
                      <a:endParaRPr sz="1100" u="none" cap="none" strike="noStrike"/>
                    </a:p>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YEAR</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ALGORITHM/</a:t>
                      </a:r>
                      <a:endParaRPr sz="1100" u="none" cap="none" strike="noStrike"/>
                    </a:p>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METHOD</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INFERENCE</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355050">
                <a:tc>
                  <a:txBody>
                    <a:bodyPr/>
                    <a:lstStyle/>
                    <a:p>
                      <a:pPr indent="0" lvl="0" marL="0" marR="0" rtl="0" algn="l">
                        <a:lnSpc>
                          <a:spcPct val="100000"/>
                        </a:lnSpc>
                        <a:spcBef>
                          <a:spcPts val="0"/>
                        </a:spcBef>
                        <a:spcAft>
                          <a:spcPts val="0"/>
                        </a:spcAft>
                        <a:buClr>
                          <a:schemeClr val="dk1"/>
                        </a:buClr>
                        <a:buSzPts val="1500"/>
                        <a:buFont typeface="Times New Roman"/>
                        <a:buNone/>
                      </a:pPr>
                      <a:r>
                        <a:rPr lang="en-GB" sz="1500">
                          <a:solidFill>
                            <a:schemeClr val="dk1"/>
                          </a:solidFill>
                          <a:latin typeface="Times New Roman"/>
                          <a:ea typeface="Times New Roman"/>
                          <a:cs typeface="Times New Roman"/>
                          <a:sym typeface="Times New Roman"/>
                        </a:rPr>
                        <a:t>2.</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800"/>
                        <a:buFont typeface="Arial"/>
                        <a:buNone/>
                      </a:pPr>
                      <a:r>
                        <a:rPr lang="en-GB" sz="1700" u="none" cap="none" strike="noStrike">
                          <a:solidFill>
                            <a:srgbClr val="222222"/>
                          </a:solidFill>
                          <a:highlight>
                            <a:srgbClr val="FFFFFF"/>
                          </a:highlight>
                        </a:rPr>
                        <a:t> </a:t>
                      </a:r>
                      <a:r>
                        <a:rPr lang="en-GB" sz="1700" u="none" cap="none" strike="noStrike">
                          <a:solidFill>
                            <a:schemeClr val="dk1"/>
                          </a:solidFill>
                          <a:latin typeface="Times New Roman"/>
                          <a:ea typeface="Times New Roman"/>
                          <a:cs typeface="Times New Roman"/>
                          <a:sym typeface="Times New Roman"/>
                        </a:rPr>
                        <a:t>“IoT-Based Fire Alarm System,” in 2019 Third World Conference on Smart Trends in Systems Security and Sustainability (</a:t>
                      </a:r>
                      <a:r>
                        <a:rPr lang="en-GB" sz="1700">
                          <a:solidFill>
                            <a:schemeClr val="dk1"/>
                          </a:solidFill>
                          <a:latin typeface="Times New Roman"/>
                          <a:ea typeface="Times New Roman"/>
                          <a:cs typeface="Times New Roman"/>
                          <a:sym typeface="Times New Roman"/>
                        </a:rPr>
                        <a:t>Third World Conference on Smart Trends in System Security and Sustainability</a:t>
                      </a:r>
                      <a:r>
                        <a:rPr lang="en-GB">
                          <a:solidFill>
                            <a:schemeClr val="dk1"/>
                          </a:solidFill>
                          <a:latin typeface="Times New Roman"/>
                          <a:ea typeface="Times New Roman"/>
                          <a:cs typeface="Times New Roman"/>
                          <a:sym typeface="Times New Roman"/>
                        </a:rPr>
                        <a:t>.</a:t>
                      </a:r>
                      <a:r>
                        <a:rPr lang="en-GB" sz="1700" u="none" cap="none" strike="noStrike">
                          <a:solidFill>
                            <a:schemeClr val="dk1"/>
                          </a:solidFill>
                          <a:latin typeface="Times New Roman"/>
                          <a:ea typeface="Times New Roman"/>
                          <a:cs typeface="Times New Roman"/>
                          <a:sym typeface="Times New Roman"/>
                        </a:rPr>
                        <a:t>)</a:t>
                      </a:r>
                      <a:r>
                        <a:rPr lang="en-GB" sz="1700">
                          <a:solidFill>
                            <a:schemeClr val="dk1"/>
                          </a:solidFill>
                          <a:latin typeface="Times New Roman"/>
                          <a:ea typeface="Times New Roman"/>
                          <a:cs typeface="Times New Roman"/>
                          <a:sym typeface="Times New Roman"/>
                        </a:rPr>
                        <a:t>.</a:t>
                      </a:r>
                      <a:endParaRPr sz="17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500"/>
                        <a:buFont typeface="Times New Roman"/>
                        <a:buNone/>
                      </a:pPr>
                      <a:r>
                        <a:t/>
                      </a:r>
                      <a:endParaRPr sz="2300" u="none" cap="none" strike="noStrike">
                        <a:solidFill>
                          <a:schemeClr val="dk1"/>
                        </a:solidFill>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500"/>
                        <a:buFont typeface="Calibri"/>
                        <a:buNone/>
                      </a:pPr>
                      <a:r>
                        <a:t/>
                      </a:r>
                      <a:endParaRPr b="0" i="0" sz="15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500"/>
                        <a:buFont typeface="Times New Roman"/>
                        <a:buNone/>
                      </a:pPr>
                      <a:r>
                        <a:t/>
                      </a:r>
                      <a:endParaRPr sz="20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500"/>
                        <a:buFont typeface="Times New Roman"/>
                        <a:buNone/>
                      </a:pPr>
                      <a:r>
                        <a:rPr lang="en-GB" sz="1700" u="none" cap="none" strike="noStrike">
                          <a:latin typeface="Times New Roman"/>
                          <a:ea typeface="Times New Roman"/>
                          <a:cs typeface="Times New Roman"/>
                          <a:sym typeface="Times New Roman"/>
                        </a:rPr>
                        <a:t>A.Mahgoub</a:t>
                      </a:r>
                      <a:r>
                        <a:rPr lang="en-GB" sz="1700">
                          <a:latin typeface="Times New Roman"/>
                          <a:ea typeface="Times New Roman"/>
                          <a:cs typeface="Times New Roman"/>
                          <a:sym typeface="Times New Roman"/>
                        </a:rPr>
                        <a:t>,</a:t>
                      </a:r>
                      <a:r>
                        <a:rPr lang="en-GB" sz="1700" u="none" cap="none" strike="noStrike">
                          <a:latin typeface="Times New Roman"/>
                          <a:ea typeface="Times New Roman"/>
                          <a:cs typeface="Times New Roman"/>
                          <a:sym typeface="Times New Roman"/>
                        </a:rPr>
                        <a:t>N.Tarra</a:t>
                      </a:r>
                      <a:r>
                        <a:rPr lang="en-GB" sz="1700">
                          <a:latin typeface="Times New Roman"/>
                          <a:ea typeface="Times New Roman"/>
                          <a:cs typeface="Times New Roman"/>
                          <a:sym typeface="Times New Roman"/>
                        </a:rPr>
                        <a:t>n</a:t>
                      </a:r>
                      <a:r>
                        <a:rPr lang="en-GB" sz="1700" u="none" cap="none" strike="noStrike">
                          <a:latin typeface="Times New Roman"/>
                          <a:ea typeface="Times New Roman"/>
                          <a:cs typeface="Times New Roman"/>
                          <a:sym typeface="Times New Roman"/>
                        </a:rPr>
                        <a:t>t, R. Elsherif, A. Al-Ali, and L. Ismail, (2019)</a:t>
                      </a:r>
                      <a:endParaRPr sz="1900" u="none" cap="none" strike="noStrike">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300"/>
                        <a:buFont typeface="Arial"/>
                        <a:buNone/>
                      </a:pPr>
                      <a:r>
                        <a:t/>
                      </a:r>
                      <a:endParaRPr sz="23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t/>
                      </a:r>
                      <a:endParaRPr sz="23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rPr lang="en-GB" sz="2300" u="none" cap="none" strike="noStrike">
                          <a:latin typeface="Times New Roman"/>
                          <a:ea typeface="Times New Roman"/>
                          <a:cs typeface="Times New Roman"/>
                          <a:sym typeface="Times New Roman"/>
                        </a:rPr>
                        <a:t>     </a:t>
                      </a:r>
                      <a:r>
                        <a:rPr lang="en-GB" sz="1700" u="none" cap="none" strike="noStrike">
                          <a:latin typeface="Times New Roman"/>
                          <a:ea typeface="Times New Roman"/>
                          <a:cs typeface="Times New Roman"/>
                          <a:sym typeface="Times New Roman"/>
                        </a:rPr>
                        <a:t>open cv</a:t>
                      </a:r>
                      <a:endParaRPr sz="1700" u="none" cap="none" strike="noStrike">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700"/>
                        <a:buFont typeface="Arial"/>
                        <a:buNone/>
                      </a:pPr>
                      <a:r>
                        <a:t/>
                      </a:r>
                      <a:endParaRPr sz="1700" u="none" cap="none" strike="noStrike">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700"/>
                        <a:buFont typeface="Arial"/>
                        <a:buNone/>
                      </a:pPr>
                      <a:r>
                        <a:t/>
                      </a:r>
                      <a:endParaRPr sz="1700" u="none" cap="none" strike="noStrike">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700"/>
                        <a:buFont typeface="Arial"/>
                        <a:buNone/>
                      </a:pPr>
                      <a:r>
                        <a:rPr lang="en-GB" sz="1700">
                          <a:latin typeface="Times New Roman"/>
                          <a:ea typeface="Times New Roman"/>
                          <a:cs typeface="Times New Roman"/>
                          <a:sym typeface="Times New Roman"/>
                        </a:rPr>
                        <a:t>Q</a:t>
                      </a:r>
                      <a:r>
                        <a:rPr lang="en-GB" sz="1700" u="none" cap="none" strike="noStrike">
                          <a:latin typeface="Times New Roman"/>
                          <a:ea typeface="Times New Roman"/>
                          <a:cs typeface="Times New Roman"/>
                          <a:sym typeface="Times New Roman"/>
                        </a:rPr>
                        <a:t>uality and visibility of local details are better </a:t>
                      </a:r>
                      <a:endParaRPr sz="1700" u="none" cap="none" strike="noStrike">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134" name="Google Shape;134;p20"/>
          <p:cNvSpPr txBox="1"/>
          <p:nvPr/>
        </p:nvSpPr>
        <p:spPr>
          <a:xfrm>
            <a:off x="202825" y="168263"/>
            <a:ext cx="7740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800"/>
              <a:buFont typeface="Calibri"/>
              <a:buNone/>
            </a:pPr>
            <a:r>
              <a:rPr lang="en-GB" sz="1800">
                <a:solidFill>
                  <a:schemeClr val="dk1"/>
                </a:solidFill>
                <a:latin typeface="Calibri"/>
                <a:ea typeface="Calibri"/>
                <a:cs typeface="Calibri"/>
                <a:sym typeface="Calibri"/>
              </a:rPr>
              <a:t>                                          </a:t>
            </a:r>
            <a:r>
              <a:rPr lang="en-GB" sz="2800">
                <a:solidFill>
                  <a:schemeClr val="dk1"/>
                </a:solidFill>
                <a:latin typeface="Times New Roman"/>
                <a:ea typeface="Times New Roman"/>
                <a:cs typeface="Times New Roman"/>
                <a:sym typeface="Times New Roman"/>
              </a:rPr>
              <a:t>  </a:t>
            </a:r>
            <a:r>
              <a:rPr b="1" lang="en-GB" sz="2800">
                <a:solidFill>
                  <a:schemeClr val="dk1"/>
                </a:solidFill>
                <a:latin typeface="Times New Roman"/>
                <a:ea typeface="Times New Roman"/>
                <a:cs typeface="Times New Roman"/>
                <a:sym typeface="Times New Roman"/>
              </a:rPr>
              <a:t>LITERATURE SURVEY</a:t>
            </a:r>
            <a:endParaRPr sz="2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35" name="Google Shape;135;p20"/>
          <p:cNvSpPr txBox="1"/>
          <p:nvPr/>
        </p:nvSpPr>
        <p:spPr>
          <a:xfrm>
            <a:off x="0" y="46896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dk1"/>
                </a:solidFill>
                <a:latin typeface="Calibri"/>
                <a:ea typeface="Calibri"/>
                <a:cs typeface="Calibri"/>
                <a:sym typeface="Calibri"/>
              </a:rPr>
              <a:t>K.L.N.C.I.T/CSE</a:t>
            </a:r>
            <a:endParaRPr>
              <a:solidFill>
                <a:schemeClr val="dk1"/>
              </a:solidFill>
            </a:endParaRPr>
          </a:p>
        </p:txBody>
      </p:sp>
      <p:pic>
        <p:nvPicPr>
          <p:cNvPr descr="college logo.bmp" id="136" name="Google Shape;136;p20"/>
          <p:cNvPicPr preferRelativeResize="0"/>
          <p:nvPr/>
        </p:nvPicPr>
        <p:blipFill rotWithShape="1">
          <a:blip r:embed="rId3">
            <a:alphaModFix/>
          </a:blip>
          <a:srcRect b="0" l="0" r="0" t="0"/>
          <a:stretch/>
        </p:blipFill>
        <p:spPr>
          <a:xfrm>
            <a:off x="7589175" y="296325"/>
            <a:ext cx="926175" cy="698400"/>
          </a:xfrm>
          <a:prstGeom prst="rect">
            <a:avLst/>
          </a:prstGeom>
          <a:noFill/>
          <a:ln>
            <a:noFill/>
          </a:ln>
        </p:spPr>
      </p:pic>
      <p:pic>
        <p:nvPicPr>
          <p:cNvPr id="137" name="Google Shape;137;p20"/>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138" name="Google Shape;138;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139" name="Google Shape;139;p20"/>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a:t>
            </a:r>
            <a:r>
              <a:rPr lang="en-GB" sz="1300">
                <a:latin typeface="Times New Roman"/>
                <a:ea typeface="Times New Roman"/>
                <a:cs typeface="Times New Roman"/>
                <a:sym typeface="Times New Roman"/>
              </a:rPr>
              <a:t>v</a:t>
            </a:r>
            <a:r>
              <a:rPr lang="en-GB" sz="1300">
                <a:latin typeface="Times New Roman"/>
                <a:ea typeface="Times New Roman"/>
                <a:cs typeface="Times New Roman"/>
                <a:sym typeface="Times New Roman"/>
              </a:rPr>
              <a:t>ice </a:t>
            </a:r>
            <a:endParaRPr sz="1300">
              <a:latin typeface="Times New Roman"/>
              <a:ea typeface="Times New Roman"/>
              <a:cs typeface="Times New Roman"/>
              <a:sym typeface="Times New Roman"/>
            </a:endParaRPr>
          </a:p>
        </p:txBody>
      </p:sp>
      <p:sp>
        <p:nvSpPr>
          <p:cNvPr id="140" name="Google Shape;140;p20"/>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graphicFrame>
        <p:nvGraphicFramePr>
          <p:cNvPr id="145" name="Google Shape;145;p21"/>
          <p:cNvGraphicFramePr/>
          <p:nvPr/>
        </p:nvGraphicFramePr>
        <p:xfrm>
          <a:off x="547200" y="1315805"/>
          <a:ext cx="3000000" cy="3000000"/>
        </p:xfrm>
        <a:graphic>
          <a:graphicData uri="http://schemas.openxmlformats.org/drawingml/2006/table">
            <a:tbl>
              <a:tblPr>
                <a:noFill/>
                <a:tableStyleId>{159F82D0-74C9-479C-BB90-C1B64A31D851}</a:tableStyleId>
              </a:tblPr>
              <a:tblGrid>
                <a:gridCol w="568050"/>
                <a:gridCol w="2007200"/>
                <a:gridCol w="1311200"/>
                <a:gridCol w="1359425"/>
                <a:gridCol w="2494725"/>
              </a:tblGrid>
              <a:tr h="562050">
                <a:tc>
                  <a:txBody>
                    <a:bodyPr/>
                    <a:lstStyle/>
                    <a:p>
                      <a:pPr indent="0" lvl="0" marL="0" marR="0" rtl="0" algn="l">
                        <a:lnSpc>
                          <a:spcPct val="100000"/>
                        </a:lnSpc>
                        <a:spcBef>
                          <a:spcPts val="0"/>
                        </a:spcBef>
                        <a:spcAft>
                          <a:spcPts val="0"/>
                        </a:spcAft>
                        <a:buClr>
                          <a:schemeClr val="dk1"/>
                        </a:buClr>
                        <a:buSzPts val="1200"/>
                        <a:buFont typeface="Times New Roman"/>
                        <a:buNone/>
                      </a:pPr>
                      <a:r>
                        <a:rPr b="0" i="0" lang="en-GB" sz="1200" u="none" cap="none" strike="noStrike">
                          <a:solidFill>
                            <a:schemeClr val="dk1"/>
                          </a:solidFill>
                          <a:latin typeface="Times New Roman"/>
                          <a:ea typeface="Times New Roman"/>
                          <a:cs typeface="Times New Roman"/>
                          <a:sym typeface="Times New Roman"/>
                        </a:rPr>
                        <a:t>S.NO</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TITLE OF THE PAPER and Name of the journal </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AUTHORS/</a:t>
                      </a:r>
                      <a:endParaRPr sz="1100" u="none" cap="none" strike="noStrike"/>
                    </a:p>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YEAR</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ALGORITHM/</a:t>
                      </a:r>
                      <a:endParaRPr sz="1100" u="none" cap="none" strike="noStrike"/>
                    </a:p>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METHOD</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400"/>
                        <a:buFont typeface="Times New Roman"/>
                        <a:buNone/>
                      </a:pPr>
                      <a:r>
                        <a:rPr b="0" i="0" lang="en-GB" sz="1400" u="none" cap="none" strike="noStrike">
                          <a:solidFill>
                            <a:schemeClr val="dk1"/>
                          </a:solidFill>
                          <a:latin typeface="Times New Roman"/>
                          <a:ea typeface="Times New Roman"/>
                          <a:cs typeface="Times New Roman"/>
                          <a:sym typeface="Times New Roman"/>
                        </a:rPr>
                        <a:t>INFERENCE</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710850">
                <a:tc>
                  <a:txBody>
                    <a:bodyPr/>
                    <a:lstStyle/>
                    <a:p>
                      <a:pPr indent="0" lvl="0" marL="0" marR="0" rtl="0" algn="l">
                        <a:lnSpc>
                          <a:spcPct val="100000"/>
                        </a:lnSpc>
                        <a:spcBef>
                          <a:spcPts val="0"/>
                        </a:spcBef>
                        <a:spcAft>
                          <a:spcPts val="0"/>
                        </a:spcAft>
                        <a:buClr>
                          <a:schemeClr val="dk1"/>
                        </a:buClr>
                        <a:buSzPts val="1500"/>
                        <a:buFont typeface="Times New Roman"/>
                        <a:buNone/>
                      </a:pPr>
                      <a:r>
                        <a:t/>
                      </a:r>
                      <a:endParaRPr sz="1500">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500"/>
                        <a:buFont typeface="Times New Roman"/>
                        <a:buNone/>
                      </a:pPr>
                      <a:r>
                        <a:rPr lang="en-GB" sz="1500">
                          <a:solidFill>
                            <a:schemeClr val="dk1"/>
                          </a:solidFill>
                          <a:latin typeface="Times New Roman"/>
                          <a:ea typeface="Times New Roman"/>
                          <a:cs typeface="Times New Roman"/>
                          <a:sym typeface="Times New Roman"/>
                        </a:rPr>
                        <a:t>3.</a:t>
                      </a:r>
                      <a:endParaRPr sz="1100" u="none" cap="none" strike="noStrike"/>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800"/>
                        <a:buFont typeface="Arial"/>
                        <a:buNone/>
                      </a:pPr>
                      <a:r>
                        <a:rPr lang="en-GB" sz="1700" u="none" cap="none" strike="noStrike">
                          <a:solidFill>
                            <a:srgbClr val="222222"/>
                          </a:solidFill>
                          <a:highlight>
                            <a:srgbClr val="FFFFFF"/>
                          </a:highlight>
                          <a:latin typeface="Times New Roman"/>
                          <a:ea typeface="Times New Roman"/>
                          <a:cs typeface="Times New Roman"/>
                          <a:sym typeface="Times New Roman"/>
                        </a:rPr>
                        <a:t> </a:t>
                      </a:r>
                      <a:r>
                        <a:rPr lang="en-GB" sz="1700">
                          <a:solidFill>
                            <a:srgbClr val="333333"/>
                          </a:solidFill>
                          <a:highlight>
                            <a:srgbClr val="FFFFFF"/>
                          </a:highlight>
                          <a:latin typeface="Times New Roman"/>
                          <a:ea typeface="Times New Roman"/>
                          <a:cs typeface="Times New Roman"/>
                          <a:sym typeface="Times New Roman"/>
                        </a:rPr>
                        <a:t>Towards a Smart Elevator-Aided Fire Evacuation Scheme in High-Rise Apartment Buildings for Elderly</a:t>
                      </a:r>
                      <a:endParaRPr sz="1700">
                        <a:solidFill>
                          <a:srgbClr val="333333"/>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800"/>
                        <a:buFont typeface="Arial"/>
                        <a:buNone/>
                      </a:pPr>
                      <a:r>
                        <a:t/>
                      </a:r>
                      <a:endParaRPr sz="1700">
                        <a:solidFill>
                          <a:srgbClr val="222222"/>
                        </a:solidFill>
                        <a:highlight>
                          <a:srgbClr val="FFFFFF"/>
                        </a:highlight>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800"/>
                        <a:buFont typeface="Arial"/>
                        <a:buNone/>
                      </a:pPr>
                      <a:r>
                        <a:t/>
                      </a:r>
                      <a:endParaRPr sz="1700">
                        <a:solidFill>
                          <a:schemeClr val="dk1"/>
                        </a:solidFill>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chemeClr val="dk1"/>
                        </a:buClr>
                        <a:buSzPts val="1500"/>
                        <a:buFont typeface="Calibri"/>
                        <a:buNone/>
                      </a:pPr>
                      <a:r>
                        <a:t/>
                      </a:r>
                      <a:endParaRPr b="0" i="0" sz="15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500"/>
                        <a:buFont typeface="Times New Roman"/>
                        <a:buNone/>
                      </a:pPr>
                      <a:r>
                        <a:t/>
                      </a:r>
                      <a:endParaRPr sz="20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500"/>
                        <a:buFont typeface="Times New Roman"/>
                        <a:buNone/>
                      </a:pPr>
                      <a:r>
                        <a:rPr lang="en-GB" sz="1700">
                          <a:latin typeface="Times New Roman"/>
                          <a:ea typeface="Times New Roman"/>
                          <a:cs typeface="Times New Roman"/>
                          <a:sym typeface="Times New Roman"/>
                        </a:rPr>
                        <a:t>Hongqiang Fang,Hongpeng Qiu,Peng Lin,S.M. Lo,J.T.Y.Lo</a:t>
                      </a:r>
                      <a:endParaRPr sz="1900" u="none" cap="none" strike="noStrike">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300"/>
                        <a:buFont typeface="Arial"/>
                        <a:buNone/>
                      </a:pPr>
                      <a:r>
                        <a:t/>
                      </a:r>
                      <a:endParaRPr sz="23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t/>
                      </a:r>
                      <a:endParaRPr sz="23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rPr lang="en-GB" sz="2300">
                          <a:latin typeface="Times New Roman"/>
                          <a:ea typeface="Times New Roman"/>
                          <a:cs typeface="Times New Roman"/>
                          <a:sym typeface="Times New Roman"/>
                        </a:rPr>
                        <a:t>       </a:t>
                      </a:r>
                      <a:r>
                        <a:rPr lang="en-GB" sz="1700">
                          <a:highlight>
                            <a:srgbClr val="FFFFFF"/>
                          </a:highlight>
                          <a:latin typeface="Times New Roman"/>
                          <a:ea typeface="Times New Roman"/>
                          <a:cs typeface="Times New Roman"/>
                          <a:sym typeface="Times New Roman"/>
                        </a:rPr>
                        <a:t>SEABFE</a:t>
                      </a:r>
                      <a:endParaRPr sz="1700" u="none" cap="none" strike="noStrike">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just">
                        <a:lnSpc>
                          <a:spcPct val="100000"/>
                        </a:lnSpc>
                        <a:spcBef>
                          <a:spcPts val="0"/>
                        </a:spcBef>
                        <a:spcAft>
                          <a:spcPts val="0"/>
                        </a:spcAft>
                        <a:buClr>
                          <a:srgbClr val="000000"/>
                        </a:buClr>
                        <a:buSzPts val="1700"/>
                        <a:buFont typeface="Arial"/>
                        <a:buNone/>
                      </a:pPr>
                      <a:r>
                        <a:t/>
                      </a:r>
                      <a:endParaRPr sz="1700" u="none" cap="none" strike="noStrike">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700"/>
                        <a:buFont typeface="Arial"/>
                        <a:buNone/>
                      </a:pPr>
                      <a:r>
                        <a:rPr lang="en-GB" sz="1700">
                          <a:highlight>
                            <a:srgbClr val="FFFFFF"/>
                          </a:highlight>
                          <a:latin typeface="Times New Roman"/>
                          <a:ea typeface="Times New Roman"/>
                          <a:cs typeface="Times New Roman"/>
                          <a:sym typeface="Times New Roman"/>
                        </a:rPr>
                        <a:t>the fire situation and evacuation progress might alter over time, the optimal EAE strategy can be determined repeatedly, allowing for the real-time modification of EAE strategies.</a:t>
                      </a:r>
                      <a:endParaRPr sz="1700" u="none" cap="none" strike="noStrike">
                        <a:latin typeface="Times New Roman"/>
                        <a:ea typeface="Times New Roman"/>
                        <a:cs typeface="Times New Roman"/>
                        <a:sym typeface="Times New Roman"/>
                      </a:endParaRPr>
                    </a:p>
                  </a:txBody>
                  <a:tcPr marT="34300" marB="34300"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146" name="Google Shape;146;p21"/>
          <p:cNvSpPr txBox="1"/>
          <p:nvPr/>
        </p:nvSpPr>
        <p:spPr>
          <a:xfrm>
            <a:off x="202825" y="229638"/>
            <a:ext cx="7740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800"/>
              <a:buFont typeface="Calibri"/>
              <a:buNone/>
            </a:pPr>
            <a:r>
              <a:rPr lang="en-GB" sz="1800">
                <a:solidFill>
                  <a:schemeClr val="dk1"/>
                </a:solidFill>
                <a:latin typeface="Calibri"/>
                <a:ea typeface="Calibri"/>
                <a:cs typeface="Calibri"/>
                <a:sym typeface="Calibri"/>
              </a:rPr>
              <a:t>                                          </a:t>
            </a:r>
            <a:r>
              <a:rPr lang="en-GB" sz="2800">
                <a:solidFill>
                  <a:schemeClr val="dk1"/>
                </a:solidFill>
                <a:latin typeface="Times New Roman"/>
                <a:ea typeface="Times New Roman"/>
                <a:cs typeface="Times New Roman"/>
                <a:sym typeface="Times New Roman"/>
              </a:rPr>
              <a:t>  </a:t>
            </a:r>
            <a:r>
              <a:rPr b="1" lang="en-GB" sz="2800">
                <a:solidFill>
                  <a:schemeClr val="dk1"/>
                </a:solidFill>
                <a:latin typeface="Times New Roman"/>
                <a:ea typeface="Times New Roman"/>
                <a:cs typeface="Times New Roman"/>
                <a:sym typeface="Times New Roman"/>
              </a:rPr>
              <a:t>LITERATURE SURVEY</a:t>
            </a:r>
            <a:endParaRPr sz="2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47" name="Google Shape;147;p21"/>
          <p:cNvSpPr txBox="1"/>
          <p:nvPr/>
        </p:nvSpPr>
        <p:spPr>
          <a:xfrm>
            <a:off x="0" y="468965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chemeClr val="dk1"/>
                </a:solidFill>
                <a:latin typeface="Calibri"/>
                <a:ea typeface="Calibri"/>
                <a:cs typeface="Calibri"/>
                <a:sym typeface="Calibri"/>
              </a:rPr>
              <a:t>K.L.N.C.I.T/CSE</a:t>
            </a:r>
            <a:endParaRPr>
              <a:solidFill>
                <a:schemeClr val="dk1"/>
              </a:solidFill>
            </a:endParaRPr>
          </a:p>
        </p:txBody>
      </p:sp>
      <p:pic>
        <p:nvPicPr>
          <p:cNvPr descr="college logo.bmp" id="148" name="Google Shape;148;p21"/>
          <p:cNvPicPr preferRelativeResize="0"/>
          <p:nvPr/>
        </p:nvPicPr>
        <p:blipFill rotWithShape="1">
          <a:blip r:embed="rId3">
            <a:alphaModFix/>
          </a:blip>
          <a:srcRect b="0" l="0" r="0" t="0"/>
          <a:stretch/>
        </p:blipFill>
        <p:spPr>
          <a:xfrm>
            <a:off x="7589175" y="234500"/>
            <a:ext cx="826850" cy="754028"/>
          </a:xfrm>
          <a:prstGeom prst="rect">
            <a:avLst/>
          </a:prstGeom>
          <a:noFill/>
          <a:ln>
            <a:noFill/>
          </a:ln>
        </p:spPr>
      </p:pic>
      <p:pic>
        <p:nvPicPr>
          <p:cNvPr id="149" name="Google Shape;149;p21"/>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150" name="Google Shape;150;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151" name="Google Shape;151;p21"/>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152" name="Google Shape;152;p21"/>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2"/>
          <p:cNvSpPr txBox="1"/>
          <p:nvPr/>
        </p:nvSpPr>
        <p:spPr>
          <a:xfrm>
            <a:off x="2451575" y="322313"/>
            <a:ext cx="41148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4000"/>
              <a:buFont typeface="Times New Roman"/>
              <a:buNone/>
            </a:pPr>
            <a:r>
              <a:rPr b="1" i="0" lang="en-GB" sz="2800">
                <a:solidFill>
                  <a:schemeClr val="dk1"/>
                </a:solidFill>
                <a:latin typeface="Times New Roman"/>
                <a:ea typeface="Times New Roman"/>
                <a:cs typeface="Times New Roman"/>
                <a:sym typeface="Times New Roman"/>
              </a:rPr>
              <a:t>E</a:t>
            </a:r>
            <a:r>
              <a:rPr b="1" lang="en-GB" sz="2800">
                <a:solidFill>
                  <a:schemeClr val="dk1"/>
                </a:solidFill>
                <a:latin typeface="Times New Roman"/>
                <a:ea typeface="Times New Roman"/>
                <a:cs typeface="Times New Roman"/>
                <a:sym typeface="Times New Roman"/>
              </a:rPr>
              <a:t>XISTING SYSTEM</a:t>
            </a:r>
            <a:endParaRPr b="1" sz="2800">
              <a:solidFill>
                <a:schemeClr val="dk1"/>
              </a:solidFill>
              <a:latin typeface="Times New Roman"/>
              <a:ea typeface="Times New Roman"/>
              <a:cs typeface="Times New Roman"/>
              <a:sym typeface="Times New Roman"/>
            </a:endParaRPr>
          </a:p>
        </p:txBody>
      </p:sp>
      <p:pic>
        <p:nvPicPr>
          <p:cNvPr descr="college logo.bmp" id="158" name="Google Shape;158;p22"/>
          <p:cNvPicPr preferRelativeResize="0"/>
          <p:nvPr/>
        </p:nvPicPr>
        <p:blipFill rotWithShape="1">
          <a:blip r:embed="rId3">
            <a:alphaModFix/>
          </a:blip>
          <a:srcRect b="0" l="0" r="0" t="0"/>
          <a:stretch/>
        </p:blipFill>
        <p:spPr>
          <a:xfrm>
            <a:off x="7688500" y="171450"/>
            <a:ext cx="884000" cy="821625"/>
          </a:xfrm>
          <a:prstGeom prst="rect">
            <a:avLst/>
          </a:prstGeom>
          <a:noFill/>
          <a:ln>
            <a:noFill/>
          </a:ln>
        </p:spPr>
      </p:pic>
      <p:sp>
        <p:nvSpPr>
          <p:cNvPr id="159" name="Google Shape;159;p22"/>
          <p:cNvSpPr txBox="1"/>
          <p:nvPr/>
        </p:nvSpPr>
        <p:spPr>
          <a:xfrm>
            <a:off x="100850" y="4651825"/>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222222"/>
                </a:solidFill>
                <a:latin typeface="Calibri"/>
                <a:ea typeface="Calibri"/>
                <a:cs typeface="Calibri"/>
                <a:sym typeface="Calibri"/>
              </a:rPr>
              <a:t>K.L.N.C.I.T/CSE</a:t>
            </a:r>
            <a:endParaRPr>
              <a:solidFill>
                <a:srgbClr val="222222"/>
              </a:solidFill>
            </a:endParaRPr>
          </a:p>
        </p:txBody>
      </p:sp>
      <p:sp>
        <p:nvSpPr>
          <p:cNvPr id="160" name="Google Shape;160;p22"/>
          <p:cNvSpPr txBox="1"/>
          <p:nvPr/>
        </p:nvSpPr>
        <p:spPr>
          <a:xfrm>
            <a:off x="491675" y="1512800"/>
            <a:ext cx="698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61" name="Google Shape;161;p22"/>
          <p:cNvSpPr txBox="1"/>
          <p:nvPr/>
        </p:nvSpPr>
        <p:spPr>
          <a:xfrm>
            <a:off x="400325" y="1586800"/>
            <a:ext cx="8351700" cy="3038400"/>
          </a:xfrm>
          <a:prstGeom prst="rect">
            <a:avLst/>
          </a:prstGeom>
          <a:noFill/>
          <a:ln>
            <a:noFill/>
          </a:ln>
        </p:spPr>
        <p:txBody>
          <a:bodyPr anchorCtr="0" anchor="t" bIns="91425" lIns="91425" spcFirstLastPara="1" rIns="91425" wrap="square" tIns="91425">
            <a:spAutoFit/>
          </a:bodyPr>
          <a:lstStyle/>
          <a:p>
            <a:pPr indent="-381000" lvl="0" marL="457200" marR="0" rtl="0" algn="just">
              <a:lnSpc>
                <a:spcPct val="115000"/>
              </a:lnSpc>
              <a:spcBef>
                <a:spcPts val="2808"/>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This existing system shows that an effective forest-fire response is critical for minimising the losses caused by forest fires.</a:t>
            </a:r>
            <a:endParaRPr sz="2400">
              <a:solidFill>
                <a:schemeClr val="dk1"/>
              </a:solidFill>
              <a:latin typeface="Times New Roman"/>
              <a:ea typeface="Times New Roman"/>
              <a:cs typeface="Times New Roman"/>
              <a:sym typeface="Times New Roman"/>
            </a:endParaRPr>
          </a:p>
          <a:p>
            <a:pPr indent="-381000" lvl="0" marL="457200" marR="0" rtl="0" algn="just">
              <a:lnSpc>
                <a:spcPct val="115000"/>
              </a:lnSpc>
              <a:spcBef>
                <a:spcPts val="0"/>
              </a:spcBef>
              <a:spcAft>
                <a:spcPts val="0"/>
              </a:spcAft>
              <a:buClr>
                <a:schemeClr val="dk1"/>
              </a:buClr>
              <a:buSzPts val="2400"/>
              <a:buFont typeface="Times New Roman"/>
              <a:buChar char="●"/>
            </a:pPr>
            <a:r>
              <a:rPr lang="en-GB" sz="2400">
                <a:solidFill>
                  <a:schemeClr val="dk1"/>
                </a:solidFill>
                <a:latin typeface="Times New Roman"/>
                <a:ea typeface="Times New Roman"/>
                <a:cs typeface="Times New Roman"/>
                <a:sym typeface="Times New Roman"/>
              </a:rPr>
              <a:t>The motto is to construct a model for early fire detection based on deep learning.</a:t>
            </a:r>
            <a:endParaRPr sz="2400">
              <a:solidFill>
                <a:schemeClr val="dk1"/>
              </a:solidFill>
              <a:latin typeface="Times New Roman"/>
              <a:ea typeface="Times New Roman"/>
              <a:cs typeface="Times New Roman"/>
              <a:sym typeface="Times New Roman"/>
            </a:endParaRPr>
          </a:p>
          <a:p>
            <a:pPr indent="0" lvl="0" marL="457200" marR="0" rtl="0" algn="just">
              <a:lnSpc>
                <a:spcPct val="115000"/>
              </a:lnSpc>
              <a:spcBef>
                <a:spcPts val="2808"/>
              </a:spcBef>
              <a:spcAft>
                <a:spcPts val="0"/>
              </a:spcAft>
              <a:buNone/>
            </a:pPr>
            <a:r>
              <a:t/>
            </a:r>
            <a:endParaRPr sz="2400">
              <a:solidFill>
                <a:schemeClr val="dk1"/>
              </a:solidFill>
              <a:latin typeface="Times New Roman"/>
              <a:ea typeface="Times New Roman"/>
              <a:cs typeface="Times New Roman"/>
              <a:sym typeface="Times New Roman"/>
            </a:endParaRPr>
          </a:p>
        </p:txBody>
      </p:sp>
      <p:pic>
        <p:nvPicPr>
          <p:cNvPr id="162" name="Google Shape;162;p22"/>
          <p:cNvPicPr preferRelativeResize="0"/>
          <p:nvPr/>
        </p:nvPicPr>
        <p:blipFill rotWithShape="1">
          <a:blip r:embed="rId4">
            <a:alphaModFix/>
          </a:blip>
          <a:srcRect b="0" l="0" r="0" t="0"/>
          <a:stretch/>
        </p:blipFill>
        <p:spPr>
          <a:xfrm>
            <a:off x="328650" y="173100"/>
            <a:ext cx="826844" cy="821624"/>
          </a:xfrm>
          <a:prstGeom prst="rect">
            <a:avLst/>
          </a:prstGeom>
          <a:noFill/>
          <a:ln>
            <a:noFill/>
          </a:ln>
        </p:spPr>
      </p:pic>
      <p:sp>
        <p:nvSpPr>
          <p:cNvPr id="163" name="Google Shape;163;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sp>
        <p:nvSpPr>
          <p:cNvPr id="164" name="Google Shape;164;p22"/>
          <p:cNvSpPr txBox="1"/>
          <p:nvPr/>
        </p:nvSpPr>
        <p:spPr>
          <a:xfrm>
            <a:off x="2147675" y="4676950"/>
            <a:ext cx="1094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Viva vice </a:t>
            </a:r>
            <a:endParaRPr sz="1300">
              <a:latin typeface="Times New Roman"/>
              <a:ea typeface="Times New Roman"/>
              <a:cs typeface="Times New Roman"/>
              <a:sym typeface="Times New Roman"/>
            </a:endParaRPr>
          </a:p>
        </p:txBody>
      </p:sp>
      <p:sp>
        <p:nvSpPr>
          <p:cNvPr id="165" name="Google Shape;165;p22"/>
          <p:cNvSpPr txBox="1"/>
          <p:nvPr/>
        </p:nvSpPr>
        <p:spPr>
          <a:xfrm>
            <a:off x="3842800" y="4659925"/>
            <a:ext cx="1399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latin typeface="Times New Roman"/>
                <a:ea typeface="Times New Roman"/>
                <a:cs typeface="Times New Roman"/>
                <a:sym typeface="Times New Roman"/>
              </a:rPr>
              <a:t>17-05-2023</a:t>
            </a:r>
            <a:endParaRPr sz="13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